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89" r:id="rId2"/>
    <p:sldMasterId id="2147484077" r:id="rId3"/>
    <p:sldMasterId id="2147483673" r:id="rId4"/>
  </p:sldMasterIdLst>
  <p:notesMasterIdLst>
    <p:notesMasterId r:id="rId12"/>
  </p:notesMasterIdLst>
  <p:handoutMasterIdLst>
    <p:handoutMasterId r:id="rId13"/>
  </p:handoutMasterIdLst>
  <p:sldIdLst>
    <p:sldId id="476" r:id="rId5"/>
    <p:sldId id="482" r:id="rId6"/>
    <p:sldId id="481" r:id="rId7"/>
    <p:sldId id="483" r:id="rId8"/>
    <p:sldId id="479" r:id="rId9"/>
    <p:sldId id="480" r:id="rId10"/>
    <p:sldId id="484" r:id="rId11"/>
  </p:sldIdLst>
  <p:sldSz cx="9144000" cy="6858000" type="screen4x3"/>
  <p:notesSz cx="9144000" cy="6858000"/>
  <p:custDataLst>
    <p:tags r:id="rId1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orge Hepworth" initials="GH" lastIdx="1" clrIdx="0">
    <p:extLst>
      <p:ext uri="{19B8F6BF-5375-455C-9EA6-DF929625EA0E}">
        <p15:presenceInfo xmlns:p15="http://schemas.microsoft.com/office/powerpoint/2012/main" userId="3f1f8d1fb1321a9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88CD6"/>
    <a:srgbClr val="CC3300"/>
    <a:srgbClr val="FFDBC3"/>
    <a:srgbClr val="FF9933"/>
    <a:srgbClr val="3A729A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11" autoAdjust="0"/>
    <p:restoredTop sz="97501" autoAdjust="0"/>
  </p:normalViewPr>
  <p:slideViewPr>
    <p:cSldViewPr>
      <p:cViewPr varScale="1">
        <p:scale>
          <a:sx n="162" d="100"/>
          <a:sy n="162" d="100"/>
        </p:scale>
        <p:origin x="12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7" d="100"/>
          <a:sy n="167" d="100"/>
        </p:scale>
        <p:origin x="2828" y="8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9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9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596BD5-6214-4666-9F2A-22E0FD9E8D1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863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9-13T15:58:22.25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B3D024-044A-4D15-AEE3-5848328E23A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87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765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056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32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923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985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73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3D024-044A-4D15-AEE3-5848328E23A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39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B7860D-5AFF-4CB4-AA82-39F9C4646A4A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987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CE0B9-2024-4990-8D32-92A23C9313B0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41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CCF6C3-E3D2-41A3-A359-E6FD27CD6876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633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F02AA-C9BF-4305-AF34-F670FF4276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D9DB3E-8C98-49EF-A815-2595200309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363E5-23A0-462B-AD4A-AB385297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CA3DF-6F29-45B3-97A0-17FD82B20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728FF-E263-46A2-B935-E66280363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13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B47E5-75E2-481B-9F6E-51FFADDAB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6743D-7B1E-4F12-9225-C4402BCBC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DC184-B9FB-45D3-961A-997932EED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168CA-672F-4A13-81E2-93842DF43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5ECD4-726E-4948-A43D-475041158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52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A3939-44FA-4E4C-8C47-B008546B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91F104-9691-4D8A-8060-05F06855B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9866D-9EB3-4ACD-8316-ED29D741C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0CD7A-F14F-4838-9AAA-F9625EA27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3E815-5E97-464B-B9ED-CF3424BB2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6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64DF3-B061-4802-BD3E-58CA57E1D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1774A-CF58-48CD-A611-1DD6266923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5A041A-2990-4913-94E8-FB78891B31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B8C65-128E-4EEA-9CF0-4358D09B1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E76B2-FBFA-4D6B-B962-D4FA678DB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31716-21F2-4559-9B8C-B10B53CC6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5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AD1FA-B5CB-4047-8EAD-D0D221918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39979-7252-4666-A0C0-EC5EEF615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05BD34-ED2B-4D61-A54D-74A3552C1C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15ECB1-1114-44BE-9A2A-90780768C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ED724F-FC62-4D3F-A829-76EEB93E95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9A68BE-594D-45C2-A6DB-554929B45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C35337-C10A-46C7-9B4A-A9ABE6C36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99C8A3-E9E5-4A0F-A89D-CBB27B535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271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78C6-2ECE-469A-9316-E8FC18F5E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4B026D-D51B-48CB-8BF1-73205E527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B5395-B8DB-4CFC-87E8-4013CF38B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67E725-EFE2-4E71-9703-9A89F720D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387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39D6E6-2305-494C-ACF3-DE231D9F9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D7508-FBA1-45F2-8747-2BF5B3511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BFDE3-32F6-408C-B568-401AF59A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05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451EA-A2B8-4E2B-8B7E-0A96EC530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4705C-9A35-459E-B750-81491A93C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F90FE-A3E2-4AC0-BD86-3DC04A8BF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4AE70F-C448-462D-95EC-9279D1DC0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AFC580-A96E-48D5-9D75-94CEABC0A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FB45D-3F39-45C6-AC73-D42F95E6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949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 b="0" i="0"/>
            </a:lvl1pPr>
          </a:lstStyle>
          <a:p>
            <a:r>
              <a:rPr lang="en-US" b="1" dirty="0"/>
              <a:t>Conditional Formatting Access Web Apps with Data Macros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371600" y="6400800"/>
            <a:ext cx="4724400" cy="247650"/>
          </a:xfrm>
          <a:ln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DE8FC0-BDF6-4123-BAA0-9D9745EAEA50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429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61CF7-EEB5-44C4-827A-A9BA2D157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20B5FA-F9F5-4ECE-A4AD-DC02ECC23D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DD46CF-91A9-4BB4-A0AA-ED0F02986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96D80-19AE-4981-9F3D-0025150AD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0A2CE2-E7BF-4F65-AA3C-7BCCE410A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1AECD-C735-4767-B839-E09530F3D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43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F83E9-53A7-4526-82BC-28CE4F1FC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398F4D-BEB8-4AA1-AB03-D7EBD5486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A178F-C085-444B-80CE-C80888D8D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4988A-D59B-4BE8-A5B7-2CC0CECCA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F051DC-F69F-42FB-8E3B-C80F2A714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849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CD2AE5-71EF-4D9C-8CDE-3B944EC600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8F1F38-DEC0-455D-8AA0-E348798F1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659E8-1CA4-4819-97EF-36F8AB1B7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7EB0E-CAEF-461B-AD88-B3F3B655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A9B1B-439E-475F-900B-2EB830021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6776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2829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472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2051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9757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4939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632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77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F54AE6-B9C3-4243-AA58-C9CF1B005DE2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6208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300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8399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0649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0514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dirty="0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dirty="0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</p:grpSp>
      <p:pic>
        <p:nvPicPr>
          <p:cNvPr id="21" name="Picture 24" descr="GPCLogo cop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48400"/>
            <a:ext cx="85883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72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1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1241425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37F80A8-A24D-4EAE-8903-65D89C6093F6}" type="datetime1">
              <a:rPr lang="en-US"/>
              <a:pPr>
                <a:defRPr/>
              </a:pPr>
              <a:t>9/17/2022</a:t>
            </a:fld>
            <a:endParaRPr lang="en-US" dirty="0"/>
          </a:p>
        </p:txBody>
      </p:sp>
      <p:sp>
        <p:nvSpPr>
          <p:cNvPr id="23" name="Rectangle 22"/>
          <p:cNvSpPr>
            <a:spLocks noGrp="1" noChangeArrowheads="1"/>
          </p:cNvSpPr>
          <p:nvPr>
            <p:ph type="ftr" sz="quarter" idx="11"/>
          </p:nvPr>
        </p:nvSpPr>
        <p:spPr>
          <a:xfrm>
            <a:off x="3887788" y="6323013"/>
            <a:ext cx="2479675" cy="307975"/>
          </a:xfrm>
        </p:spPr>
        <p:txBody>
          <a:bodyPr wrap="none" tIns="46038" bIns="46038"/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24" name="Rectangle 2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08825" y="62484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E7D8BFCE-2BE6-45AF-B0B3-490BB66377F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872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2008Grover Park Consulting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3E1345-1F86-4225-B1E1-18870B468096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7BBEC1DC-C380-4EEB-9A1F-4BD5A5D9FAB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6585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15CE3C-D849-4B5D-8980-9DAB0180365F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0680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9934F-C660-4DB7-A347-6227702D69D6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4378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8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8FB5B7-C08B-4FC0-A3A2-7D7C9EE410FE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4189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D17FC-418B-47AA-A038-0738F0352795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512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E4322C-B68A-490A-A7D0-AAD9AC44BD77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9595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ABC10D-700C-4958-853B-083347B919FB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614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6B1807-33C2-4876-8878-A34DB100C330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2137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5C4DF3-5EC6-4E95-A7A9-CE6887B89C9B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0209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97C0AA-BA0E-415B-A8B9-951BC8BD35BE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338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8E278C-FDD7-4617-A551-435057019817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4252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09600"/>
            <a:ext cx="77724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54125" y="1524000"/>
            <a:ext cx="38100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524000"/>
            <a:ext cx="38100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B0B94A-F85E-4752-9F8F-852458D66733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497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09600"/>
            <a:ext cx="77724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54125" y="1524000"/>
            <a:ext cx="38100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6525" y="1524000"/>
            <a:ext cx="38100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6525" y="3886200"/>
            <a:ext cx="38100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51387D-6206-4C96-97B3-6DADCB8DD651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762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4541CD-6028-4D2D-BE60-F085C20550B2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1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DCE4AF-A8BA-4609-B7F4-78AE56FBED18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799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3C73A6-7407-4D9D-9335-48D08C6FC04E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36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CE023E-C0DB-46FF-8A33-5E9C529FE723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9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7360C4-ADC9-4F51-A1FC-BA61269E250A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10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hyperlink" Target="mailto:ghepworth@gpcdata.com" TargetMode="Externa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http://www.gpcdata.com/" TargetMode="Externa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71600" y="6400800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Monotype Corsiva" pitchFamily="66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  <a:endParaRPr lang="en-US" dirty="0">
              <a:cs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FADF66D5-3FF6-4CF3-95E5-B11FCBD264EE}" type="slidenum">
              <a:rPr lang="en-US"/>
              <a:pPr/>
              <a:t>‹#›</a:t>
            </a:fld>
            <a:r>
              <a:rPr lang="en-US" dirty="0"/>
              <a:t> </a:t>
            </a:r>
            <a:br>
              <a:rPr lang="en-US" dirty="0"/>
            </a:br>
            <a:fld id="{05D36A12-CBB2-4AB4-B093-2F189CAB2086}" type="datetime1">
              <a:rPr lang="en-US"/>
              <a:pPr/>
              <a:t>9/17/2022</a:t>
            </a:fld>
            <a:endParaRPr lang="en-US" dirty="0"/>
          </a:p>
        </p:txBody>
      </p:sp>
      <p:pic>
        <p:nvPicPr>
          <p:cNvPr id="2" name="Picture 7" descr="GPCLogo copy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48400"/>
            <a:ext cx="85883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8B5F39-9583-4BA5-B1FE-CD163C689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rgbClr val="FF9933"/>
                </a:solidFill>
              </a:rPr>
              <a:t>Grover Park Consulting </a:t>
            </a:r>
            <a:br>
              <a:rPr lang="en-US" sz="4400" dirty="0"/>
            </a:br>
            <a:r>
              <a:rPr lang="en-US" sz="4400" dirty="0">
                <a:solidFill>
                  <a:srgbClr val="FF6600"/>
                </a:solidFill>
                <a:hlinkClick r:id="rId13"/>
              </a:rPr>
              <a:t>ghepworth@gpcdata.com</a:t>
            </a:r>
            <a:br>
              <a:rPr lang="en-US" sz="4400" dirty="0">
                <a:solidFill>
                  <a:srgbClr val="FF6600"/>
                </a:solidFill>
              </a:rPr>
            </a:br>
            <a:r>
              <a:rPr lang="en-US" sz="4400" dirty="0">
                <a:solidFill>
                  <a:srgbClr val="FF6600"/>
                </a:solidFill>
              </a:rPr>
              <a:t>425 876 0535</a:t>
            </a:r>
            <a:br>
              <a:rPr lang="en-US" sz="4400" dirty="0">
                <a:solidFill>
                  <a:srgbClr val="FF6600"/>
                </a:solidFill>
              </a:rPr>
            </a:br>
            <a:r>
              <a:rPr lang="en-US" sz="4400" dirty="0">
                <a:solidFill>
                  <a:srgbClr val="FF6600"/>
                </a:solidFill>
                <a:hlinkClick r:id="rId14"/>
              </a:rPr>
              <a:t>www.gpcdata.com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5618A8-9FAB-479C-B2DB-2EE80123B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6F89A-A357-47A8-AC3B-53359E0406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B2A07-F1CA-48B1-828E-43278DD3285E}" type="datetimeFigureOut">
              <a:rPr lang="en-US" smtClean="0"/>
              <a:t>9/17/2022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33A29-CD3A-4A92-8C0B-77D21E20F2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71FFEA-33DC-4F63-9274-41B3AEB92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2AE3E-7755-43D6-813F-9113BFAE8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5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A115A-330C-4A4C-BEA0-680D7B31A591}" type="datetimeFigureOut">
              <a:rPr lang="en-US" smtClean="0"/>
              <a:t>9/17/2022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E96B-0D29-4AA0-83BB-A28A9966DA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29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5" r:id="rId8"/>
    <p:sldLayoutId id="2147484086" r:id="rId9"/>
    <p:sldLayoutId id="2147484087" r:id="rId10"/>
    <p:sldLayoutId id="21474840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6" name="Rectangle 3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dirty="0"/>
            </a:p>
          </p:txBody>
        </p:sp>
        <p:sp>
          <p:nvSpPr>
            <p:cNvPr id="2057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dirty="0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38" name="Freeform 10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39" name="Freeform 11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0" name="Freeform 12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1" name="Freeform 13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2" name="Freeform 14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3" name="Freeform 15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4" name="Freeform 16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5" name="Freeform 17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48146" name="Freeform 18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</p:grpSp>
      <p:sp>
        <p:nvSpPr>
          <p:cNvPr id="48147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2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5240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10400" y="457200"/>
            <a:ext cx="198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0" rIns="92075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© 2021 Grover Park Consulting</a:t>
            </a:r>
          </a:p>
        </p:txBody>
      </p:sp>
      <p:sp>
        <p:nvSpPr>
          <p:cNvPr id="48151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latin typeface="Times New Roman" panose="02020603050405020304" pitchFamily="18" charset="0"/>
              </a:defRPr>
            </a:lvl1pPr>
          </a:lstStyle>
          <a:p>
            <a:fld id="{609BEBA0-D10E-4D03-91C8-9C6DB3E87FC5}" type="slidenum">
              <a:rPr lang="en-US"/>
              <a:pPr/>
              <a:t>‹#›</a:t>
            </a:fld>
            <a:br>
              <a:rPr lang="en-US" dirty="0"/>
            </a:br>
            <a:r>
              <a:rPr lang="en-US" dirty="0"/>
              <a:t> </a:t>
            </a:r>
            <a:fld id="{3024783D-8DBF-44C8-B4AE-505021F5BC5F}" type="datetime1">
              <a:rPr lang="en-US"/>
              <a:pPr/>
              <a:t>9/17/2022</a:t>
            </a:fld>
            <a:endParaRPr lang="en-US" dirty="0"/>
          </a:p>
        </p:txBody>
      </p:sp>
      <p:pic>
        <p:nvPicPr>
          <p:cNvPr id="2055" name="Picture 24" descr="GPCLogo copy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90488"/>
            <a:ext cx="703263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  <p:sldLayoutId id="2147484073" r:id="rId12"/>
    <p:sldLayoutId id="2147484074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hepworth@gpcdat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www.gpcdata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ghepworth@gpcdata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www.gpcdata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mailto:ghepworth@gpcdata.com" TargetMode="External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0" Type="http://schemas.openxmlformats.org/officeDocument/2006/relationships/customXml" Target="../ink/ink1.xml"/><Relationship Id="rId4" Type="http://schemas.openxmlformats.org/officeDocument/2006/relationships/hyperlink" Target="http://www.gpcdata.com/" TargetMode="External"/><Relationship Id="rId9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mailto:ghepworth@gpcdata.com" TargetMode="External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7.svg"/><Relationship Id="rId5" Type="http://schemas.openxmlformats.org/officeDocument/2006/relationships/image" Target="../media/image3.jpeg"/><Relationship Id="rId10" Type="http://schemas.openxmlformats.org/officeDocument/2006/relationships/image" Target="../media/image6.png"/><Relationship Id="rId4" Type="http://schemas.openxmlformats.org/officeDocument/2006/relationships/hyperlink" Target="http://www.gpcdata.com/" TargetMode="External"/><Relationship Id="rId9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ghepworth@gpcdata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www.gpcdata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hyperlink" Target="mailto:ghepworth@gpcdata.com" TargetMode="External"/><Relationship Id="rId7" Type="http://schemas.openxmlformats.org/officeDocument/2006/relationships/image" Target="../media/image7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2.svg"/><Relationship Id="rId5" Type="http://schemas.openxmlformats.org/officeDocument/2006/relationships/image" Target="../media/image3.jpeg"/><Relationship Id="rId10" Type="http://schemas.openxmlformats.org/officeDocument/2006/relationships/image" Target="../media/image11.png"/><Relationship Id="rId4" Type="http://schemas.openxmlformats.org/officeDocument/2006/relationships/hyperlink" Target="http://www.gpcdata.com/" TargetMode="External"/><Relationship Id="rId9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SGgR7LOOvWqYx_D2w4qvn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www.gpcdata.com/" TargetMode="External"/><Relationship Id="rId4" Type="http://schemas.openxmlformats.org/officeDocument/2006/relationships/hyperlink" Target="mailto:ghepworth@gpcdata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44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algn="ctr"/>
            <a:r>
              <a:rPr lang="en-US" sz="2800" b="1" dirty="0">
                <a:solidFill>
                  <a:srgbClr val="0070C0"/>
                </a:solidFill>
                <a:latin typeface="+mj-lt"/>
              </a:rPr>
              <a:t>Creating a Custom Connector </a:t>
            </a:r>
            <a:br>
              <a:rPr lang="en-US" sz="2800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for PowerApps </a:t>
            </a:r>
            <a:br>
              <a:rPr lang="en-US" sz="2800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and Retrieving Book Data as JSON Files </a:t>
            </a:r>
            <a:br>
              <a:rPr lang="en-US" sz="2800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With the Google Books API</a:t>
            </a:r>
          </a:p>
          <a:p>
            <a:pPr marL="0" lvl="4" algn="ctr"/>
            <a:r>
              <a:rPr lang="en-US" sz="1600" b="1" dirty="0">
                <a:solidFill>
                  <a:srgbClr val="0070C0"/>
                </a:solidFill>
                <a:highlight>
                  <a:srgbClr val="FFFF00"/>
                </a:highlight>
                <a:latin typeface="+mj-lt"/>
              </a:rPr>
              <a:t>Follow up to:</a:t>
            </a:r>
          </a:p>
          <a:p>
            <a:pPr lvl="1" algn="ctr"/>
            <a:r>
              <a:rPr lang="en-US" sz="1400" b="1" dirty="0">
                <a:solidFill>
                  <a:srgbClr val="0070C0"/>
                </a:solidFill>
                <a:latin typeface="+mj-lt"/>
              </a:rPr>
              <a:t>Building a Used Book Business with Microsoft Access Automation</a:t>
            </a:r>
            <a:br>
              <a:rPr lang="en-US" sz="1400" b="1" dirty="0">
                <a:solidFill>
                  <a:srgbClr val="0070C0"/>
                </a:solidFill>
                <a:latin typeface="+mj-lt"/>
              </a:rPr>
            </a:br>
            <a:r>
              <a:rPr lang="fr-FR" sz="1400" b="1" dirty="0">
                <a:solidFill>
                  <a:srgbClr val="0070C0"/>
                </a:solidFill>
                <a:latin typeface="+mj-lt"/>
              </a:rPr>
              <a:t>(</a:t>
            </a:r>
            <a:r>
              <a:rPr lang="fr-FR" sz="1400" b="1" dirty="0" err="1">
                <a:solidFill>
                  <a:srgbClr val="0070C0"/>
                </a:solidFill>
                <a:latin typeface="+mj-lt"/>
              </a:rPr>
              <a:t>Using</a:t>
            </a:r>
            <a:r>
              <a:rPr lang="fr-FR" sz="1400" b="1" dirty="0">
                <a:solidFill>
                  <a:srgbClr val="0070C0"/>
                </a:solidFill>
                <a:latin typeface="+mj-lt"/>
              </a:rPr>
              <a:t> the </a:t>
            </a:r>
            <a:r>
              <a:rPr lang="fr-FR" sz="1400" b="1" i="1" dirty="0">
                <a:solidFill>
                  <a:srgbClr val="0070C0"/>
                </a:solidFill>
                <a:latin typeface="+mj-lt"/>
              </a:rPr>
              <a:t>Google Books API </a:t>
            </a:r>
            <a:r>
              <a:rPr lang="fr-FR" sz="1400" b="1" dirty="0">
                <a:solidFill>
                  <a:srgbClr val="0070C0"/>
                </a:solidFill>
                <a:latin typeface="+mj-lt"/>
              </a:rPr>
              <a:t>in Access)</a:t>
            </a:r>
            <a:endParaRPr lang="en-US" sz="1400" b="1" dirty="0">
              <a:solidFill>
                <a:srgbClr val="0070C0"/>
              </a:solidFill>
              <a:latin typeface="+mj-lt"/>
            </a:endParaRPr>
          </a:p>
          <a:p>
            <a:pPr lvl="1" algn="ctr"/>
            <a:br>
              <a:rPr lang="en-US" sz="1400" b="1" dirty="0">
                <a:solidFill>
                  <a:srgbClr val="0070C0"/>
                </a:solidFill>
                <a:latin typeface="+mj-lt"/>
              </a:rPr>
            </a:br>
            <a:r>
              <a:rPr lang="fr-FR" sz="1400" b="1" dirty="0">
                <a:solidFill>
                  <a:srgbClr val="0070C0"/>
                </a:solidFill>
                <a:latin typeface="+mj-lt"/>
              </a:rPr>
              <a:t>Richard Hanson, </a:t>
            </a:r>
            <a:r>
              <a:rPr lang="fr-FR" sz="1400" b="1" dirty="0" err="1">
                <a:solidFill>
                  <a:srgbClr val="0070C0"/>
                </a:solidFill>
                <a:latin typeface="+mj-lt"/>
              </a:rPr>
              <a:t>Ph.D</a:t>
            </a:r>
            <a:r>
              <a:rPr lang="fr-FR" sz="1400" b="1" dirty="0">
                <a:solidFill>
                  <a:srgbClr val="0070C0"/>
                </a:solidFill>
                <a:latin typeface="+mj-lt"/>
              </a:rPr>
              <a:t>., Pharos Technologies</a:t>
            </a:r>
            <a:endParaRPr lang="en-US" sz="1400" b="1" dirty="0">
              <a:solidFill>
                <a:srgbClr val="0070C0"/>
              </a:solidFill>
              <a:latin typeface="+mj-lt"/>
            </a:endParaRPr>
          </a:p>
          <a:p>
            <a:pPr lvl="1" algn="ctr"/>
            <a:r>
              <a:rPr lang="en-US" sz="1400" b="1" u="sng" dirty="0">
                <a:solidFill>
                  <a:srgbClr val="0070C0"/>
                </a:solidFill>
                <a:latin typeface="+mj-lt"/>
              </a:rPr>
              <a:t>https://www.youtube.com/watch?v=i27sstHwDIg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3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</p:spTree>
    <p:extLst>
      <p:ext uri="{BB962C8B-B14F-4D97-AF65-F5344CB8AC3E}">
        <p14:creationId xmlns:p14="http://schemas.microsoft.com/office/powerpoint/2010/main" val="18922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44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marL="1828800" lvl="3" indent="-457200">
              <a:spcBef>
                <a:spcPts val="18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70C0"/>
                </a:solidFill>
                <a:latin typeface="+mj-lt"/>
              </a:rPr>
              <a:t>Personal Retirement Project</a:t>
            </a:r>
          </a:p>
          <a:p>
            <a:pPr marL="1828800" lvl="3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70C0"/>
                </a:solidFill>
                <a:latin typeface="+mj-lt"/>
              </a:rPr>
              <a:t>Learning Tool for PowerApps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70C0"/>
                </a:solidFill>
                <a:latin typeface="+mj-lt"/>
              </a:rPr>
              <a:t>Proof of Concept for</a:t>
            </a:r>
            <a:br>
              <a:rPr lang="en-US" sz="1400" b="1" dirty="0">
                <a:solidFill>
                  <a:srgbClr val="0070C0"/>
                </a:solidFill>
                <a:latin typeface="+mj-lt"/>
              </a:rPr>
            </a:br>
            <a:r>
              <a:rPr lang="en-US" sz="1400" b="1" dirty="0">
                <a:solidFill>
                  <a:srgbClr val="0070C0"/>
                </a:solidFill>
                <a:latin typeface="+mj-lt"/>
              </a:rPr>
              <a:t>   </a:t>
            </a:r>
            <a:r>
              <a:rPr lang="en-US" sz="1400" b="1" i="1" dirty="0">
                <a:solidFill>
                  <a:srgbClr val="0070C0"/>
                </a:solidFill>
                <a:latin typeface="+mj-lt"/>
              </a:rPr>
              <a:t>Access/PowerApps </a:t>
            </a:r>
            <a:br>
              <a:rPr lang="en-US" sz="1400" b="1" i="1" dirty="0">
                <a:solidFill>
                  <a:srgbClr val="0070C0"/>
                </a:solidFill>
                <a:latin typeface="+mj-lt"/>
              </a:rPr>
            </a:br>
            <a:r>
              <a:rPr lang="en-US" sz="1400" b="1" i="1" dirty="0">
                <a:solidFill>
                  <a:srgbClr val="0070C0"/>
                </a:solidFill>
                <a:latin typeface="+mj-lt"/>
              </a:rPr>
              <a:t>   </a:t>
            </a:r>
            <a:r>
              <a:rPr lang="en-US" sz="1400" b="1" dirty="0">
                <a:solidFill>
                  <a:srgbClr val="0070C0"/>
                </a:solidFill>
                <a:latin typeface="+mj-lt"/>
              </a:rPr>
              <a:t>Hybrid Applications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  <a:latin typeface="+mj-lt"/>
            </a:endParaRP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3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</p:spTree>
    <p:extLst>
      <p:ext uri="{BB962C8B-B14F-4D97-AF65-F5344CB8AC3E}">
        <p14:creationId xmlns:p14="http://schemas.microsoft.com/office/powerpoint/2010/main" val="121478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  <a:latin typeface="+mj-lt"/>
            </a:endParaRP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3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165B46-854D-A321-D0E2-2F0E37B6540B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657600" y="4038600"/>
            <a:ext cx="2857500" cy="0"/>
          </a:xfrm>
          <a:prstGeom prst="line">
            <a:avLst/>
          </a:prstGeom>
          <a:ln w="34925" cap="flat" cmpd="sng" algn="ctr">
            <a:solidFill>
              <a:srgbClr val="FFC0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70BCF5E8-DF87-287C-24B1-5A384E811206}"/>
              </a:ext>
            </a:extLst>
          </p:cNvPr>
          <p:cNvGrpSpPr/>
          <p:nvPr/>
        </p:nvGrpSpPr>
        <p:grpSpPr>
          <a:xfrm>
            <a:off x="5943600" y="3581400"/>
            <a:ext cx="2895600" cy="3349344"/>
            <a:chOff x="5943600" y="3581400"/>
            <a:chExt cx="2895600" cy="334934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3703C35-E335-06D2-3E72-78DCC65C75E5}"/>
                </a:ext>
              </a:extLst>
            </p:cNvPr>
            <p:cNvGrpSpPr/>
            <p:nvPr/>
          </p:nvGrpSpPr>
          <p:grpSpPr>
            <a:xfrm>
              <a:off x="5943600" y="3581400"/>
              <a:ext cx="2895600" cy="3349344"/>
              <a:chOff x="5943600" y="3581400"/>
              <a:chExt cx="2895600" cy="3349344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9DA1A7A9-148E-4455-FB3B-264003565383}"/>
                  </a:ext>
                </a:extLst>
              </p:cNvPr>
              <p:cNvGrpSpPr/>
              <p:nvPr/>
            </p:nvGrpSpPr>
            <p:grpSpPr>
              <a:xfrm>
                <a:off x="5943600" y="3581400"/>
                <a:ext cx="2895600" cy="1636930"/>
                <a:chOff x="5943600" y="3581400"/>
                <a:chExt cx="2895600" cy="1636930"/>
              </a:xfrm>
            </p:grpSpPr>
            <p:pic>
              <p:nvPicPr>
                <p:cNvPr id="15" name="Graphic 14" descr="Database outline">
                  <a:extLst>
                    <a:ext uri="{FF2B5EF4-FFF2-40B4-BE49-F238E27FC236}">
                      <a16:creationId xmlns:a16="http://schemas.microsoft.com/office/drawing/2014/main" id="{7CC32CDF-6C85-24A2-9DB6-41486D980C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15100" y="3581400"/>
                  <a:ext cx="914400" cy="914400"/>
                </a:xfrm>
                <a:prstGeom prst="rect">
                  <a:avLst/>
                </a:prstGeom>
              </p:spPr>
            </p:pic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5C51E922-5018-EE2E-5EA0-70170378C797}"/>
                    </a:ext>
                  </a:extLst>
                </p:cNvPr>
                <p:cNvSpPr txBox="1"/>
                <p:nvPr/>
              </p:nvSpPr>
              <p:spPr>
                <a:xfrm>
                  <a:off x="5943600" y="4571999"/>
                  <a:ext cx="28956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Data </a:t>
                  </a:r>
                  <a:r>
                    <a:rPr lang="en-US" b="1" dirty="0"/>
                    <a:t>Can</a:t>
                  </a:r>
                  <a:r>
                    <a:rPr lang="en-US" dirty="0"/>
                    <a:t> also be Stored in a “Cloud” Location</a:t>
                  </a: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290485-2944-0481-8D90-989D87183756}"/>
                  </a:ext>
                </a:extLst>
              </p:cNvPr>
              <p:cNvSpPr txBox="1"/>
              <p:nvPr/>
            </p:nvSpPr>
            <p:spPr>
              <a:xfrm>
                <a:off x="5943600" y="5330306"/>
                <a:ext cx="2696316" cy="16004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/>
                  <a:t>SharePoint Lists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/>
                  <a:t>SQL Azure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/>
                  <a:t>Remote Hosted SQL Server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/>
                  <a:t>SQL Server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 err="1"/>
                  <a:t>Dataverse</a:t>
                </a:r>
                <a:endParaRPr lang="en-US" sz="1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/>
                  <a:t>Other</a:t>
                </a:r>
                <a:br>
                  <a:rPr lang="en-US" sz="1400" dirty="0"/>
                </a:br>
                <a:endParaRPr lang="en-US" sz="1400" dirty="0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FBC418B-1DE7-9A5A-6860-65D4049AF716}"/>
                </a:ext>
              </a:extLst>
            </p:cNvPr>
            <p:cNvSpPr txBox="1"/>
            <p:nvPr/>
          </p:nvSpPr>
          <p:spPr>
            <a:xfrm>
              <a:off x="7543800" y="3695736"/>
              <a:ext cx="1096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Shared ACE BE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35B9AA-4BF6-AFC2-BD51-557B334F19E1}"/>
              </a:ext>
            </a:extLst>
          </p:cNvPr>
          <p:cNvGrpSpPr/>
          <p:nvPr/>
        </p:nvGrpSpPr>
        <p:grpSpPr>
          <a:xfrm>
            <a:off x="416400" y="3385065"/>
            <a:ext cx="3080160" cy="1186934"/>
            <a:chOff x="416400" y="3385065"/>
            <a:chExt cx="3080160" cy="118693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89C1118-207F-E9F0-C4C6-2DC703120EAA}"/>
                </a:ext>
              </a:extLst>
            </p:cNvPr>
            <p:cNvGrpSpPr/>
            <p:nvPr/>
          </p:nvGrpSpPr>
          <p:grpSpPr>
            <a:xfrm>
              <a:off x="1296599" y="3385065"/>
              <a:ext cx="2199961" cy="1186934"/>
              <a:chOff x="1981200" y="2912428"/>
              <a:chExt cx="2199961" cy="1186934"/>
            </a:xfrm>
          </p:grpSpPr>
          <p:pic>
            <p:nvPicPr>
              <p:cNvPr id="5" name="Graphic 4" descr="Computer outline">
                <a:extLst>
                  <a:ext uri="{FF2B5EF4-FFF2-40B4-BE49-F238E27FC236}">
                    <a16:creationId xmlns:a16="http://schemas.microsoft.com/office/drawing/2014/main" id="{ED27C1E9-7596-E181-C99B-A8696D37C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603943" y="2912428"/>
                <a:ext cx="914400" cy="91440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A918EE-EC3D-91EE-0B8C-8ABC6E95DA5F}"/>
                  </a:ext>
                </a:extLst>
              </p:cNvPr>
              <p:cNvSpPr txBox="1"/>
              <p:nvPr/>
            </p:nvSpPr>
            <p:spPr>
              <a:xfrm>
                <a:off x="1981200" y="3730030"/>
                <a:ext cx="2199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Access</a:t>
                </a:r>
                <a:r>
                  <a:rPr lang="en-US" sz="1200" baseline="30000" dirty="0"/>
                  <a:t>© </a:t>
                </a:r>
                <a:r>
                  <a:rPr lang="en-US" dirty="0"/>
                  <a:t>on Your PC</a:t>
                </a: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00BB98-9BE7-FEF7-4556-01ABAA20B526}"/>
                </a:ext>
              </a:extLst>
            </p:cNvPr>
            <p:cNvSpPr txBox="1"/>
            <p:nvPr/>
          </p:nvSpPr>
          <p:spPr>
            <a:xfrm>
              <a:off x="416400" y="3516856"/>
              <a:ext cx="12981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Can be copies of the Access accdb on users’ Computers</a:t>
              </a: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DCCC191-A27F-8F84-61E6-EDB0F2DE6F0A}"/>
                  </a:ext>
                </a:extLst>
              </p14:cNvPr>
              <p14:cNvContentPartPr/>
              <p14:nvPr/>
            </p14:nvContentPartPr>
            <p14:xfrm>
              <a:off x="6357444" y="5859026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DCCC191-A27F-8F84-61E6-EDB0F2DE6F0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348444" y="585038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076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  <a:latin typeface="+mj-lt"/>
            </a:endParaRP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3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5D1A418-20D0-AF6A-FCDF-D5D1DC980D3F}"/>
              </a:ext>
            </a:extLst>
          </p:cNvPr>
          <p:cNvGrpSpPr/>
          <p:nvPr/>
        </p:nvGrpSpPr>
        <p:grpSpPr>
          <a:xfrm>
            <a:off x="1066800" y="4284028"/>
            <a:ext cx="2514600" cy="2005168"/>
            <a:chOff x="1143001" y="4284028"/>
            <a:chExt cx="2514600" cy="2005168"/>
          </a:xfrm>
        </p:grpSpPr>
        <p:pic>
          <p:nvPicPr>
            <p:cNvPr id="11" name="Graphic 10" descr="Check In with solid fill">
              <a:extLst>
                <a:ext uri="{FF2B5EF4-FFF2-40B4-BE49-F238E27FC236}">
                  <a16:creationId xmlns:a16="http://schemas.microsoft.com/office/drawing/2014/main" id="{7E3A3C43-047A-F1FD-EDE9-9AF3CF957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43101" y="4284028"/>
              <a:ext cx="914400" cy="9144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5807F5-ED75-BC2E-365A-1D6713399C2E}"/>
                </a:ext>
              </a:extLst>
            </p:cNvPr>
            <p:cNvSpPr txBox="1"/>
            <p:nvPr/>
          </p:nvSpPr>
          <p:spPr>
            <a:xfrm>
              <a:off x="1143001" y="5365866"/>
              <a:ext cx="2514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E88CD6"/>
                  </a:solidFill>
                </a:rPr>
                <a:t>PowerApps on Users Smart Devices —</a:t>
              </a:r>
            </a:p>
            <a:p>
              <a:pPr algn="ctr"/>
              <a:r>
                <a:rPr lang="en-US" dirty="0">
                  <a:solidFill>
                    <a:srgbClr val="E88CD6"/>
                  </a:solidFill>
                </a:rPr>
                <a:t>Phones or Tablets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165B46-854D-A321-D0E2-2F0E37B6540B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581400" y="3581400"/>
            <a:ext cx="3063240" cy="457200"/>
          </a:xfrm>
          <a:prstGeom prst="line">
            <a:avLst/>
          </a:prstGeom>
          <a:ln w="41275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69D35CE-D0DF-CB9C-2827-A68DB9D0BAF8}"/>
              </a:ext>
            </a:extLst>
          </p:cNvPr>
          <p:cNvCxnSpPr>
            <a:endCxn id="15" idx="1"/>
          </p:cNvCxnSpPr>
          <p:nvPr/>
        </p:nvCxnSpPr>
        <p:spPr>
          <a:xfrm flipV="1">
            <a:off x="3581400" y="4038600"/>
            <a:ext cx="3063240" cy="762000"/>
          </a:xfrm>
          <a:prstGeom prst="line">
            <a:avLst/>
          </a:prstGeom>
          <a:ln w="41275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3703C35-E335-06D2-3E72-78DCC65C75E5}"/>
              </a:ext>
            </a:extLst>
          </p:cNvPr>
          <p:cNvGrpSpPr/>
          <p:nvPr/>
        </p:nvGrpSpPr>
        <p:grpSpPr>
          <a:xfrm>
            <a:off x="5867400" y="3581400"/>
            <a:ext cx="2743200" cy="3338737"/>
            <a:chOff x="5867400" y="3581400"/>
            <a:chExt cx="2286000" cy="333873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DA1A7A9-148E-4455-FB3B-264003565383}"/>
                </a:ext>
              </a:extLst>
            </p:cNvPr>
            <p:cNvGrpSpPr/>
            <p:nvPr/>
          </p:nvGrpSpPr>
          <p:grpSpPr>
            <a:xfrm>
              <a:off x="5943600" y="3581400"/>
              <a:ext cx="2209800" cy="1913929"/>
              <a:chOff x="5943600" y="3581400"/>
              <a:chExt cx="2209800" cy="1913929"/>
            </a:xfrm>
          </p:grpSpPr>
          <p:pic>
            <p:nvPicPr>
              <p:cNvPr id="15" name="Graphic 14" descr="Database outline">
                <a:extLst>
                  <a:ext uri="{FF2B5EF4-FFF2-40B4-BE49-F238E27FC236}">
                    <a16:creationId xmlns:a16="http://schemas.microsoft.com/office/drawing/2014/main" id="{7CC32CDF-6C85-24A2-9DB6-41486D980C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515100" y="358140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C51E922-5018-EE2E-5EA0-70170378C797}"/>
                  </a:ext>
                </a:extLst>
              </p:cNvPr>
              <p:cNvSpPr txBox="1"/>
              <p:nvPr/>
            </p:nvSpPr>
            <p:spPr>
              <a:xfrm>
                <a:off x="5943600" y="4571999"/>
                <a:ext cx="22098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Data Must Be Stored in a “Cloud” Location</a:t>
                </a: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8290485-2944-0481-8D90-989D87183756}"/>
                </a:ext>
              </a:extLst>
            </p:cNvPr>
            <p:cNvSpPr txBox="1"/>
            <p:nvPr/>
          </p:nvSpPr>
          <p:spPr>
            <a:xfrm>
              <a:off x="5867400" y="5319699"/>
              <a:ext cx="2246930" cy="1600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SharePoint Lists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SQL Azure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Remote Hosted SQL Server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SQL Server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rgbClr val="00B050"/>
                  </a:solidFill>
                </a:rPr>
                <a:t>Dataverse</a:t>
              </a:r>
              <a:endParaRPr lang="en-US" sz="1400" dirty="0">
                <a:solidFill>
                  <a:srgbClr val="00B050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Other</a:t>
              </a:r>
              <a:br>
                <a:rPr lang="en-US" sz="1400" dirty="0"/>
              </a:br>
              <a:endParaRPr lang="en-US" sz="14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4A1C88C-20D7-9EDD-66C3-CD7CF0516CC3}"/>
              </a:ext>
            </a:extLst>
          </p:cNvPr>
          <p:cNvSpPr txBox="1"/>
          <p:nvPr/>
        </p:nvSpPr>
        <p:spPr>
          <a:xfrm>
            <a:off x="3733800" y="3897868"/>
            <a:ext cx="1313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Hybrid App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636158E-C02A-045B-5CE8-C0C0C12ECDB7}"/>
              </a:ext>
            </a:extLst>
          </p:cNvPr>
          <p:cNvGrpSpPr/>
          <p:nvPr/>
        </p:nvGrpSpPr>
        <p:grpSpPr>
          <a:xfrm>
            <a:off x="237392" y="2883733"/>
            <a:ext cx="3186689" cy="1186934"/>
            <a:chOff x="237392" y="2883733"/>
            <a:chExt cx="3186689" cy="118693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89C1118-207F-E9F0-C4C6-2DC703120EAA}"/>
                </a:ext>
              </a:extLst>
            </p:cNvPr>
            <p:cNvGrpSpPr/>
            <p:nvPr/>
          </p:nvGrpSpPr>
          <p:grpSpPr>
            <a:xfrm>
              <a:off x="1224120" y="2883733"/>
              <a:ext cx="2199961" cy="1186934"/>
              <a:chOff x="1981200" y="2912428"/>
              <a:chExt cx="2199961" cy="1186934"/>
            </a:xfrm>
          </p:grpSpPr>
          <p:pic>
            <p:nvPicPr>
              <p:cNvPr id="5" name="Graphic 4" descr="Computer outline">
                <a:extLst>
                  <a:ext uri="{FF2B5EF4-FFF2-40B4-BE49-F238E27FC236}">
                    <a16:creationId xmlns:a16="http://schemas.microsoft.com/office/drawing/2014/main" id="{ED27C1E9-7596-E181-C99B-A8696D37C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603943" y="2912428"/>
                <a:ext cx="914400" cy="91440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A918EE-EC3D-91EE-0B8C-8ABC6E95DA5F}"/>
                  </a:ext>
                </a:extLst>
              </p:cNvPr>
              <p:cNvSpPr txBox="1"/>
              <p:nvPr/>
            </p:nvSpPr>
            <p:spPr>
              <a:xfrm>
                <a:off x="1981200" y="3730030"/>
                <a:ext cx="2199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CC3300"/>
                    </a:solidFill>
                  </a:rPr>
                  <a:t>Access</a:t>
                </a:r>
                <a:r>
                  <a:rPr lang="en-US" sz="1200" baseline="30000" dirty="0">
                    <a:solidFill>
                      <a:srgbClr val="CC3300"/>
                    </a:solidFill>
                  </a:rPr>
                  <a:t>© </a:t>
                </a:r>
                <a:r>
                  <a:rPr lang="en-US" dirty="0">
                    <a:solidFill>
                      <a:srgbClr val="CC3300"/>
                    </a:solidFill>
                  </a:rPr>
                  <a:t>on Your PC</a:t>
                </a: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B78723E-EF20-88A6-7E94-FC8AA0D69B8E}"/>
                </a:ext>
              </a:extLst>
            </p:cNvPr>
            <p:cNvSpPr txBox="1"/>
            <p:nvPr/>
          </p:nvSpPr>
          <p:spPr>
            <a:xfrm>
              <a:off x="237392" y="2918736"/>
              <a:ext cx="12981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Can be copies of the Access accdb on users’ Computers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A127090-444C-753F-EC76-5B89E26DB5FC}"/>
              </a:ext>
            </a:extLst>
          </p:cNvPr>
          <p:cNvSpPr txBox="1"/>
          <p:nvPr/>
        </p:nvSpPr>
        <p:spPr>
          <a:xfrm>
            <a:off x="323850" y="4666169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F0"/>
                </a:solidFill>
              </a:rPr>
              <a:t>Interface can also be a </a:t>
            </a:r>
            <a:r>
              <a:rPr lang="en-US" sz="1200" dirty="0" err="1">
                <a:solidFill>
                  <a:srgbClr val="00B0F0"/>
                </a:solidFill>
              </a:rPr>
              <a:t>.net</a:t>
            </a:r>
            <a:r>
              <a:rPr lang="en-US" sz="1200" dirty="0">
                <a:solidFill>
                  <a:srgbClr val="00B0F0"/>
                </a:solidFill>
              </a:rPr>
              <a:t> Web app</a:t>
            </a:r>
          </a:p>
        </p:txBody>
      </p:sp>
    </p:spTree>
    <p:extLst>
      <p:ext uri="{BB962C8B-B14F-4D97-AF65-F5344CB8AC3E}">
        <p14:creationId xmlns:p14="http://schemas.microsoft.com/office/powerpoint/2010/main" val="130811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algn="ctr"/>
            <a:r>
              <a:rPr lang="en-US" sz="2800" b="1" dirty="0">
                <a:solidFill>
                  <a:srgbClr val="0070C0"/>
                </a:solidFill>
                <a:latin typeface="+mj-lt"/>
              </a:rPr>
              <a:t>Using the Google Books API</a:t>
            </a:r>
          </a:p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https://developers.google.com/books/</a:t>
            </a: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3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  <p:sp>
        <p:nvSpPr>
          <p:cNvPr id="18" name="Rectangle 3">
            <a:extLst>
              <a:ext uri="{FF2B5EF4-FFF2-40B4-BE49-F238E27FC236}">
                <a16:creationId xmlns:a16="http://schemas.microsoft.com/office/drawing/2014/main" id="{CD073166-DE22-7C41-B6B1-28B7D9B8E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962400"/>
            <a:ext cx="4419600" cy="18466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The new </a:t>
            </a:r>
            <a:r>
              <a:rPr kumimoji="0" lang="en-US" altLang="en-US" sz="12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Google Books API v1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gives you programmatic access to many of the operations available on Google Books website. </a:t>
            </a:r>
            <a:r>
              <a:rPr kumimoji="0" lang="en-US" altLang="en-US" sz="12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You can use it to create powerful applications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that provide deeper integration with Google Books.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200" dirty="0">
              <a:solidFill>
                <a:srgbClr val="202124"/>
              </a:solidFill>
              <a:latin typeface="Roboto" panose="020000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Some of the main features that the API provides are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:</a:t>
            </a:r>
            <a:endParaRPr kumimoji="0" lang="en-US" altLang="en-US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search and browse through the list of books that match a given query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view information about a book, including metadata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, availability and price, links to the preview page.</a:t>
            </a:r>
          </a:p>
        </p:txBody>
      </p:sp>
    </p:spTree>
    <p:extLst>
      <p:ext uri="{BB962C8B-B14F-4D97-AF65-F5344CB8AC3E}">
        <p14:creationId xmlns:p14="http://schemas.microsoft.com/office/powerpoint/2010/main" val="21829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281447" y="19812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28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  <a:latin typeface="+mj-lt"/>
            </a:endParaRP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3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89C1118-207F-E9F0-C4C6-2DC703120EAA}"/>
              </a:ext>
            </a:extLst>
          </p:cNvPr>
          <p:cNvGrpSpPr/>
          <p:nvPr/>
        </p:nvGrpSpPr>
        <p:grpSpPr>
          <a:xfrm>
            <a:off x="3819839" y="2761813"/>
            <a:ext cx="2199961" cy="1186934"/>
            <a:chOff x="1981200" y="2912428"/>
            <a:chExt cx="2199961" cy="1186934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ED27C1E9-7596-E181-C99B-A8696D37C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03943" y="2912428"/>
              <a:ext cx="914400" cy="9144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1A918EE-EC3D-91EE-0B8C-8ABC6E95DA5F}"/>
                </a:ext>
              </a:extLst>
            </p:cNvPr>
            <p:cNvSpPr txBox="1"/>
            <p:nvPr/>
          </p:nvSpPr>
          <p:spPr>
            <a:xfrm>
              <a:off x="1981200" y="3730030"/>
              <a:ext cx="21999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Access</a:t>
              </a:r>
              <a:r>
                <a:rPr lang="en-US" sz="1200" baseline="30000" dirty="0"/>
                <a:t>© </a:t>
              </a:r>
              <a:r>
                <a:rPr lang="en-US" dirty="0"/>
                <a:t>on Your PC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D1A418-20D0-AF6A-FCDF-D5D1DC980D3F}"/>
              </a:ext>
            </a:extLst>
          </p:cNvPr>
          <p:cNvGrpSpPr/>
          <p:nvPr/>
        </p:nvGrpSpPr>
        <p:grpSpPr>
          <a:xfrm>
            <a:off x="3505200" y="4162108"/>
            <a:ext cx="2514600" cy="1728169"/>
            <a:chOff x="1143001" y="4284028"/>
            <a:chExt cx="2514600" cy="1728169"/>
          </a:xfrm>
        </p:grpSpPr>
        <p:pic>
          <p:nvPicPr>
            <p:cNvPr id="11" name="Graphic 10" descr="Check In with solid fill">
              <a:extLst>
                <a:ext uri="{FF2B5EF4-FFF2-40B4-BE49-F238E27FC236}">
                  <a16:creationId xmlns:a16="http://schemas.microsoft.com/office/drawing/2014/main" id="{7E3A3C43-047A-F1FD-EDE9-9AF3CF957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943101" y="4284028"/>
              <a:ext cx="914400" cy="9144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5807F5-ED75-BC2E-365A-1D6713399C2E}"/>
                </a:ext>
              </a:extLst>
            </p:cNvPr>
            <p:cNvSpPr txBox="1"/>
            <p:nvPr/>
          </p:nvSpPr>
          <p:spPr>
            <a:xfrm>
              <a:off x="1143001" y="5365866"/>
              <a:ext cx="2514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PowerApps on Your Smart Device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165B46-854D-A321-D0E2-2F0E37B6540B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5701054" y="3303773"/>
            <a:ext cx="1576046" cy="430027"/>
          </a:xfrm>
          <a:prstGeom prst="line">
            <a:avLst/>
          </a:prstGeom>
          <a:ln w="412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69D35CE-D0DF-CB9C-2827-A68DB9D0BAF8}"/>
              </a:ext>
            </a:extLst>
          </p:cNvPr>
          <p:cNvCxnSpPr>
            <a:cxnSpLocks/>
          </p:cNvCxnSpPr>
          <p:nvPr/>
        </p:nvCxnSpPr>
        <p:spPr>
          <a:xfrm flipV="1">
            <a:off x="5181600" y="3775991"/>
            <a:ext cx="2095500" cy="655322"/>
          </a:xfrm>
          <a:prstGeom prst="line">
            <a:avLst/>
          </a:prstGeom>
          <a:ln w="41275">
            <a:solidFill>
              <a:srgbClr val="E88CD6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3703C35-E335-06D2-3E72-78DCC65C75E5}"/>
              </a:ext>
            </a:extLst>
          </p:cNvPr>
          <p:cNvGrpSpPr/>
          <p:nvPr/>
        </p:nvGrpSpPr>
        <p:grpSpPr>
          <a:xfrm>
            <a:off x="6629400" y="3276600"/>
            <a:ext cx="2133600" cy="3123294"/>
            <a:chOff x="5867400" y="3581400"/>
            <a:chExt cx="2133600" cy="312329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DA1A7A9-148E-4455-FB3B-264003565383}"/>
                </a:ext>
              </a:extLst>
            </p:cNvPr>
            <p:cNvGrpSpPr/>
            <p:nvPr/>
          </p:nvGrpSpPr>
          <p:grpSpPr>
            <a:xfrm>
              <a:off x="5943600" y="3581400"/>
              <a:ext cx="2057400" cy="1636930"/>
              <a:chOff x="5943600" y="3581400"/>
              <a:chExt cx="2057400" cy="1636930"/>
            </a:xfrm>
          </p:grpSpPr>
          <p:pic>
            <p:nvPicPr>
              <p:cNvPr id="15" name="Graphic 14" descr="Database outline">
                <a:extLst>
                  <a:ext uri="{FF2B5EF4-FFF2-40B4-BE49-F238E27FC236}">
                    <a16:creationId xmlns:a16="http://schemas.microsoft.com/office/drawing/2014/main" id="{7CC32CDF-6C85-24A2-9DB6-41486D980C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15100" y="358140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C51E922-5018-EE2E-5EA0-70170378C797}"/>
                  </a:ext>
                </a:extLst>
              </p:cNvPr>
              <p:cNvSpPr txBox="1"/>
              <p:nvPr/>
            </p:nvSpPr>
            <p:spPr>
              <a:xfrm>
                <a:off x="5943600" y="4571999"/>
                <a:ext cx="20574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Data Stored in a “Cloud” Location</a:t>
                </a: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8290485-2944-0481-8D90-989D87183756}"/>
                </a:ext>
              </a:extLst>
            </p:cNvPr>
            <p:cNvSpPr txBox="1"/>
            <p:nvPr/>
          </p:nvSpPr>
          <p:spPr>
            <a:xfrm>
              <a:off x="5867400" y="5319699"/>
              <a:ext cx="1778051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strike="sngStrike" dirty="0"/>
                <a:t>SharePoint Lists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strike="sngStrike" dirty="0"/>
                <a:t>SQL Azure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strike="sngStrike" dirty="0"/>
                <a:t>SQL Server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rgbClr val="00B050"/>
                  </a:solidFill>
                </a:rPr>
                <a:t>Dataverse</a:t>
              </a:r>
              <a:endParaRPr lang="en-US" sz="1400" dirty="0">
                <a:solidFill>
                  <a:srgbClr val="00B050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strike="sngStrike" dirty="0"/>
                <a:t>Other</a:t>
              </a:r>
              <a:br>
                <a:rPr lang="en-US" sz="1400" dirty="0"/>
              </a:br>
              <a:endParaRPr lang="en-US" sz="14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F2D50C4-BFD5-D33D-3C55-6F260CA04FB5}"/>
              </a:ext>
            </a:extLst>
          </p:cNvPr>
          <p:cNvSpPr txBox="1"/>
          <p:nvPr/>
        </p:nvSpPr>
        <p:spPr>
          <a:xfrm>
            <a:off x="1382862" y="3775991"/>
            <a:ext cx="1639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Google Books API</a:t>
            </a:r>
          </a:p>
        </p:txBody>
      </p:sp>
      <p:pic>
        <p:nvPicPr>
          <p:cNvPr id="27" name="Graphic 26" descr="Syncing cloud outline">
            <a:extLst>
              <a:ext uri="{FF2B5EF4-FFF2-40B4-BE49-F238E27FC236}">
                <a16:creationId xmlns:a16="http://schemas.microsoft.com/office/drawing/2014/main" id="{E30362D7-0B1E-2B59-5EB8-B9BEACF3DB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3844" y="3647956"/>
            <a:ext cx="914400" cy="914400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E64707-AC9D-F380-92E8-9636EF852426}"/>
              </a:ext>
            </a:extLst>
          </p:cNvPr>
          <p:cNvCxnSpPr>
            <a:cxnSpLocks/>
          </p:cNvCxnSpPr>
          <p:nvPr/>
        </p:nvCxnSpPr>
        <p:spPr>
          <a:xfrm flipV="1">
            <a:off x="2926160" y="3304514"/>
            <a:ext cx="1379140" cy="520954"/>
          </a:xfrm>
          <a:prstGeom prst="line">
            <a:avLst/>
          </a:prstGeom>
          <a:ln w="41275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0FEDB00-89D1-A144-C00C-BA866A204F64}"/>
              </a:ext>
            </a:extLst>
          </p:cNvPr>
          <p:cNvCxnSpPr>
            <a:cxnSpLocks/>
          </p:cNvCxnSpPr>
          <p:nvPr/>
        </p:nvCxnSpPr>
        <p:spPr>
          <a:xfrm>
            <a:off x="2957540" y="3957945"/>
            <a:ext cx="1346902" cy="177076"/>
          </a:xfrm>
          <a:prstGeom prst="line">
            <a:avLst/>
          </a:prstGeom>
          <a:ln w="41275">
            <a:solidFill>
              <a:srgbClr val="E88CD6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FF7E4C1-E6C2-3194-7E7E-115178D65087}"/>
              </a:ext>
            </a:extLst>
          </p:cNvPr>
          <p:cNvSpPr txBox="1"/>
          <p:nvPr/>
        </p:nvSpPr>
        <p:spPr>
          <a:xfrm>
            <a:off x="70531" y="3372787"/>
            <a:ext cx="1475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Google Books Catalog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CF754C-C4CF-F691-462F-70C86267297E}"/>
              </a:ext>
            </a:extLst>
          </p:cNvPr>
          <p:cNvSpPr txBox="1"/>
          <p:nvPr/>
        </p:nvSpPr>
        <p:spPr>
          <a:xfrm>
            <a:off x="1424580" y="4205599"/>
            <a:ext cx="1538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JSON Response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32E58B-DAB2-5C99-CE5A-FA79873A5919}"/>
              </a:ext>
            </a:extLst>
          </p:cNvPr>
          <p:cNvSpPr txBox="1"/>
          <p:nvPr/>
        </p:nvSpPr>
        <p:spPr>
          <a:xfrm rot="863892">
            <a:off x="5709932" y="3194608"/>
            <a:ext cx="1920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C3300"/>
                </a:solidFill>
              </a:rPr>
              <a:t>Data from Parsed JSON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D420DEF-5005-2663-4F96-C6C56B9BA3C4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1045200" y="3929880"/>
            <a:ext cx="337662" cy="18600"/>
          </a:xfrm>
          <a:prstGeom prst="line">
            <a:avLst/>
          </a:prstGeom>
          <a:ln w="41275">
            <a:solidFill>
              <a:srgbClr val="CC33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7F92D05-C658-EB72-FF06-9301FCEC97FB}"/>
              </a:ext>
            </a:extLst>
          </p:cNvPr>
          <p:cNvCxnSpPr>
            <a:cxnSpLocks/>
          </p:cNvCxnSpPr>
          <p:nvPr/>
        </p:nvCxnSpPr>
        <p:spPr>
          <a:xfrm>
            <a:off x="1163281" y="4180573"/>
            <a:ext cx="382388" cy="137729"/>
          </a:xfrm>
          <a:prstGeom prst="line">
            <a:avLst/>
          </a:prstGeom>
          <a:ln w="412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4237F9D-9A03-D0FA-DD5A-8564BE1E0704}"/>
              </a:ext>
            </a:extLst>
          </p:cNvPr>
          <p:cNvCxnSpPr>
            <a:cxnSpLocks/>
          </p:cNvCxnSpPr>
          <p:nvPr/>
        </p:nvCxnSpPr>
        <p:spPr>
          <a:xfrm flipV="1">
            <a:off x="2819400" y="3417185"/>
            <a:ext cx="1655811" cy="850014"/>
          </a:xfrm>
          <a:prstGeom prst="line">
            <a:avLst/>
          </a:prstGeom>
          <a:ln w="412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6113B68-1E49-8883-93F0-4215D648B0AF}"/>
              </a:ext>
            </a:extLst>
          </p:cNvPr>
          <p:cNvSpPr txBox="1"/>
          <p:nvPr/>
        </p:nvSpPr>
        <p:spPr>
          <a:xfrm rot="20939417">
            <a:off x="1450070" y="3144371"/>
            <a:ext cx="2977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Flow of Data Request and  Response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EFC61E-CA00-3EBA-79BD-6619B077F6F1}"/>
              </a:ext>
            </a:extLst>
          </p:cNvPr>
          <p:cNvSpPr txBox="1"/>
          <p:nvPr/>
        </p:nvSpPr>
        <p:spPr>
          <a:xfrm rot="263138">
            <a:off x="1448370" y="4607839"/>
            <a:ext cx="27273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E88CD6"/>
                </a:solidFill>
              </a:rPr>
              <a:t>Flow of Data Request and Response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6BFDE1E-C986-7EAC-2F5A-32D56D6D2168}"/>
              </a:ext>
            </a:extLst>
          </p:cNvPr>
          <p:cNvSpPr txBox="1"/>
          <p:nvPr/>
        </p:nvSpPr>
        <p:spPr>
          <a:xfrm rot="20562998">
            <a:off x="5439702" y="4146196"/>
            <a:ext cx="1920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E88CD6"/>
                </a:solidFill>
              </a:rPr>
              <a:t>Data from Parsed JSON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806856-D429-1B4C-B6C9-7117C2C24433}"/>
              </a:ext>
            </a:extLst>
          </p:cNvPr>
          <p:cNvCxnSpPr>
            <a:cxnSpLocks/>
          </p:cNvCxnSpPr>
          <p:nvPr/>
        </p:nvCxnSpPr>
        <p:spPr>
          <a:xfrm>
            <a:off x="1143000" y="4267200"/>
            <a:ext cx="381000" cy="164113"/>
          </a:xfrm>
          <a:prstGeom prst="line">
            <a:avLst/>
          </a:prstGeom>
          <a:ln w="41275">
            <a:solidFill>
              <a:srgbClr val="E88CD6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08B2816-E55F-25CD-904E-8971EF3CA7CC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2819400" y="4431313"/>
            <a:ext cx="1485900" cy="187995"/>
          </a:xfrm>
          <a:prstGeom prst="line">
            <a:avLst/>
          </a:prstGeom>
          <a:ln w="41275">
            <a:solidFill>
              <a:srgbClr val="E88CD6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ADC1D18-DC26-C9D2-5279-5A8BBCCE824C}"/>
              </a:ext>
            </a:extLst>
          </p:cNvPr>
          <p:cNvCxnSpPr>
            <a:cxnSpLocks/>
          </p:cNvCxnSpPr>
          <p:nvPr/>
        </p:nvCxnSpPr>
        <p:spPr>
          <a:xfrm flipV="1">
            <a:off x="1066800" y="4038600"/>
            <a:ext cx="314629" cy="54337"/>
          </a:xfrm>
          <a:prstGeom prst="line">
            <a:avLst/>
          </a:prstGeom>
          <a:ln w="41275">
            <a:solidFill>
              <a:srgbClr val="E88CD6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48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371600" y="6434455"/>
            <a:ext cx="4724400" cy="2476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© 2022 Grover Park Consulting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249694" cy="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br>
              <a:rPr lang="en-US" b="1" dirty="0">
                <a:solidFill>
                  <a:srgbClr val="0070C0"/>
                </a:solidFill>
                <a:latin typeface="+mj-lt"/>
              </a:rPr>
            </a:br>
            <a:r>
              <a:rPr lang="en-US" sz="4400" b="1" dirty="0">
                <a:solidFill>
                  <a:srgbClr val="0070C0"/>
                </a:solidFill>
                <a:latin typeface="+mj-lt"/>
              </a:rPr>
              <a:t>Personal Library Catalog</a:t>
            </a:r>
          </a:p>
          <a:p>
            <a:pPr marL="914400" lvl="1" indent="-457200"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70C0"/>
                </a:solidFill>
                <a:latin typeface="+mj-lt"/>
                <a:hlinkClick r:id="rId3"/>
              </a:rPr>
              <a:t>Let’s Build Mike’s Mobile Library</a:t>
            </a:r>
          </a:p>
          <a:p>
            <a:pPr marL="137160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70C0"/>
                </a:solidFill>
                <a:latin typeface="+mj-lt"/>
                <a:hlinkClick r:id="rId3"/>
              </a:rPr>
              <a:t>https://www.youtube.com/channel/UCSGgR7LOOvWqYx_D2w4qvng</a:t>
            </a:r>
            <a:endParaRPr lang="en-US" sz="1400" b="1" dirty="0">
              <a:solidFill>
                <a:srgbClr val="0070C0"/>
              </a:solidFill>
              <a:latin typeface="+mj-lt"/>
            </a:endParaRPr>
          </a:p>
          <a:p>
            <a:pPr marL="914400" lvl="1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70C0"/>
                </a:solidFill>
                <a:latin typeface="+mj-lt"/>
              </a:rPr>
              <a:t>Feedback and questions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70C0"/>
                </a:solidFill>
                <a:latin typeface="+mj-lt"/>
              </a:rPr>
              <a:t>ghepworth@gpcdata.com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  <a:latin typeface="+mj-lt"/>
            </a:endParaRP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05D114-F6F6-48A7-AF0B-126437E3E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0"/>
            <a:ext cx="8382000" cy="1447790"/>
          </a:xfrm>
        </p:spPr>
        <p:txBody>
          <a:bodyPr wrap="none" anchor="t" anchorCtr="0">
            <a:noAutofit/>
          </a:bodyPr>
          <a:lstStyle>
            <a:lvl1pPr>
              <a:defRPr sz="2800"/>
            </a:lvl1pPr>
          </a:lstStyle>
          <a:p>
            <a:r>
              <a:rPr lang="en-US" sz="1400" dirty="0">
                <a:solidFill>
                  <a:srgbClr val="0070C0"/>
                </a:solidFill>
              </a:rPr>
              <a:t>Grover Park Consulting </a:t>
            </a:r>
            <a:br>
              <a:rPr lang="en-US" sz="1400" dirty="0"/>
            </a:br>
            <a:r>
              <a:rPr lang="en-US" sz="1400" dirty="0">
                <a:solidFill>
                  <a:srgbClr val="FF6600"/>
                </a:solidFill>
                <a:hlinkClick r:id="rId4"/>
              </a:rPr>
              <a:t>ghepworth@gpcdata.com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425 876 0535</a:t>
            </a:r>
            <a:br>
              <a:rPr lang="en-US" sz="1400" dirty="0">
                <a:solidFill>
                  <a:srgbClr val="FF6600"/>
                </a:solidFill>
              </a:rPr>
            </a:br>
            <a:r>
              <a:rPr lang="en-US" sz="1400" dirty="0">
                <a:solidFill>
                  <a:srgbClr val="FF6600"/>
                </a:solidFill>
                <a:hlinkClick r:id="rId5"/>
              </a:rPr>
              <a:t>www.gpcdata.com</a:t>
            </a:r>
            <a:br>
              <a:rPr lang="en-US" sz="1400" dirty="0">
                <a:latin typeface="Monotype Corsiva" panose="03010101010201010101" pitchFamily="66" charset="0"/>
              </a:rPr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65F343-64FD-4465-BE89-7F5275A36E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91440"/>
            <a:ext cx="2433817" cy="18288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50800" contourW="25400" prstMaterial="matte">
            <a:bevelT/>
          </a:sp3d>
        </p:spPr>
      </p:pic>
    </p:spTree>
    <p:extLst>
      <p:ext uri="{BB962C8B-B14F-4D97-AF65-F5344CB8AC3E}">
        <p14:creationId xmlns:p14="http://schemas.microsoft.com/office/powerpoint/2010/main" val="257082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0"/>
    </mc:Choice>
    <mc:Fallback xmlns="">
      <p:transition spd="slow" advTm="309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5/7/2006 1:00:13 PM&quot;&gt;&lt;Slide id=&quot;257&quot; dur=&quot;4.437&quot;/&gt;&lt;/Timings&gt;&lt;/WMTools&gt;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JIGSAW">
  <a:themeElements>
    <a:clrScheme name="1_JIGSAW 1">
      <a:dk1>
        <a:srgbClr val="003366"/>
      </a:dk1>
      <a:lt1>
        <a:srgbClr val="EAEAEA"/>
      </a:lt1>
      <a:dk2>
        <a:srgbClr val="0099CC"/>
      </a:dk2>
      <a:lt2>
        <a:srgbClr val="66FFFF"/>
      </a:lt2>
      <a:accent1>
        <a:srgbClr val="33CCFF"/>
      </a:accent1>
      <a:accent2>
        <a:srgbClr val="9999FF"/>
      </a:accent2>
      <a:accent3>
        <a:srgbClr val="AACAE2"/>
      </a:accent3>
      <a:accent4>
        <a:srgbClr val="C8C8C8"/>
      </a:accent4>
      <a:accent5>
        <a:srgbClr val="ADE2FF"/>
      </a:accent5>
      <a:accent6>
        <a:srgbClr val="8A8AE7"/>
      </a:accent6>
      <a:hlink>
        <a:srgbClr val="CC99FF"/>
      </a:hlink>
      <a:folHlink>
        <a:srgbClr val="008080"/>
      </a:folHlink>
    </a:clrScheme>
    <a:fontScheme name="1_JIGSAW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JIGSAW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JIGSAW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IGSAW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IGSAW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IGSAW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12591</TotalTime>
  <Words>583</Words>
  <Application>Microsoft Office PowerPoint</Application>
  <PresentationFormat>On-screen Show (4:3)</PresentationFormat>
  <Paragraphs>85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Calibri</vt:lpstr>
      <vt:lpstr>Calibri Light</vt:lpstr>
      <vt:lpstr>Monotype Corsiva</vt:lpstr>
      <vt:lpstr>Roboto</vt:lpstr>
      <vt:lpstr>Tahoma</vt:lpstr>
      <vt:lpstr>Times New Roman</vt:lpstr>
      <vt:lpstr>Verdana</vt:lpstr>
      <vt:lpstr>Default Design</vt:lpstr>
      <vt:lpstr>1_Custom Design</vt:lpstr>
      <vt:lpstr>Custom Design</vt:lpstr>
      <vt:lpstr>1_JIGSAW</vt:lpstr>
      <vt:lpstr>Grover Park Consulting  ghepworth@gpcdata.com 425 876 0535 www.gpcdata.com  </vt:lpstr>
      <vt:lpstr>Grover Park Consulting  ghepworth@gpcdata.com 425 876 0535 www.gpcdata.com  </vt:lpstr>
      <vt:lpstr>Grover Park Consulting  ghepworth@gpcdata.com 425 876 0535 www.gpcdata.com  </vt:lpstr>
      <vt:lpstr>Grover Park Consulting  ghepworth@gpcdata.com 425 876 0535 www.gpcdata.com  </vt:lpstr>
      <vt:lpstr>Grover Park Consulting  ghepworth@gpcdata.com 425 876 0535 www.gpcdata.com  </vt:lpstr>
      <vt:lpstr>Grover Park Consulting  ghepworth@gpcdata.com 425 876 0535 www.gpcdata.com  </vt:lpstr>
      <vt:lpstr>Grover Park Consulting  ghepworth@gpcdata.com 425 876 0535 www.gpcdata.com  </vt:lpstr>
    </vt:vector>
  </TitlesOfParts>
  <Company>Grover Park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George R Hepworth</dc:creator>
  <cp:lastModifiedBy>George Hepworth</cp:lastModifiedBy>
  <cp:revision>1874</cp:revision>
  <dcterms:created xsi:type="dcterms:W3CDTF">2006-04-27T14:16:20Z</dcterms:created>
  <dcterms:modified xsi:type="dcterms:W3CDTF">2022-09-17T14:21:22Z</dcterms:modified>
</cp:coreProperties>
</file>