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notesMasterIdLst>
    <p:notesMasterId r:id="rId25"/>
  </p:notesMasterIdLst>
  <p:sldIdLst>
    <p:sldId id="261" r:id="rId2"/>
    <p:sldId id="269" r:id="rId3"/>
    <p:sldId id="270" r:id="rId4"/>
    <p:sldId id="271" r:id="rId5"/>
    <p:sldId id="272" r:id="rId6"/>
    <p:sldId id="276" r:id="rId7"/>
    <p:sldId id="274" r:id="rId8"/>
    <p:sldId id="288" r:id="rId9"/>
    <p:sldId id="273" r:id="rId10"/>
    <p:sldId id="279" r:id="rId11"/>
    <p:sldId id="282" r:id="rId12"/>
    <p:sldId id="286" r:id="rId13"/>
    <p:sldId id="289" r:id="rId14"/>
    <p:sldId id="284" r:id="rId15"/>
    <p:sldId id="277" r:id="rId16"/>
    <p:sldId id="293" r:id="rId17"/>
    <p:sldId id="287" r:id="rId18"/>
    <p:sldId id="283" r:id="rId19"/>
    <p:sldId id="290" r:id="rId20"/>
    <p:sldId id="278" r:id="rId21"/>
    <p:sldId id="285" r:id="rId22"/>
    <p:sldId id="291" r:id="rId23"/>
    <p:sldId id="29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C0CB2-B73C-4325-ABBE-90040D507E6B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67AA8-2DBF-48DF-8B2A-42386DE35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823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EFBA-DBFE-4898-B588-E5154AAEF9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6FBD6-29DE-4205-9EE0-52742756FA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015191-2762-4BAF-9B62-A96888D8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650DF-E8C9-4E20-885A-20626FA62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8AE86-1356-43F0-B8E0-E613D7423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11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4EF78-99B5-452E-A360-57AEB5698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66F48A-E9EE-4513-950D-E5F3F71DA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10CA4-68EB-43E4-B2BA-10933776D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CA20B-7C9F-4D14-8264-2E251CADB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3E78D-BEB0-4F8B-8835-390218265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168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D13456-2846-4325-B03E-0669F1ACD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9CABE-454F-461E-A98D-4A45E3CB7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437E6-018A-4CF4-B822-467D72F45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93B52-2072-445E-8BBF-144C344E9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10DAE-2408-4034-8AC0-12978AA22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095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6BF66-9356-4547-AE43-956F99A5F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0A247-44A4-4EB3-A287-3111529EF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083C0-FAE0-42BD-8D3D-7137DD328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2FBF6-B0A9-408F-B696-E72E8E6C0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12EA5-0A1F-4D8C-BAED-9BD2A064E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0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72FE6-8C76-48B9-946B-729543C9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277F1-6FD0-4B53-AD18-FEA2763CD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19CFE-C547-45D3-BC0A-D9E8FDCCB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14A69-38C2-4F66-A7DE-F377135AD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9435D-FACF-49BC-A3DD-DD2DB9126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750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2795F-3E1E-4F7F-B5D0-69BA1F8EC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DDDCD2-E0F7-4894-B766-2BFF67F494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E38087-CBD1-4E21-85EC-CF9E7CA13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DA2B3-A04D-409B-BC7C-D98B69F4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64448-FEF2-4891-A403-E3FDBB7B3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6AD9F3-4194-4E10-B60F-EEE03D4AA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7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197D-30B2-42C3-A93C-1F5990BE9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84A46-DAEF-4359-B114-1CE7A8AD2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1B0333-245F-4116-9660-92D66CE36E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2120D5-A814-40AB-B75B-74FCF2F4D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AB9FBB-8F0B-48BA-8450-9E8E1424B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3EFBEF-8DAF-4AD4-9888-4383EE916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D5D40D-EEDD-4BBB-BFB0-A175E35C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5D7337-C41D-49EB-8EEB-482D9832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778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4023-14C7-4F22-9E55-31FBD1545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159602-700D-491D-9458-17BF76620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B6D8D6-F7E4-42BA-9E89-E0AAC1B16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C9A60-05E7-428B-88F5-BAB2EC691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96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073EE3-5A26-4B18-BC68-512037BD1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1566B1-7F49-4BED-8E1F-A8EFE5F22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5D7EE2-728F-422C-8981-AA0C3E69D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48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7A9CF-8C4A-41E1-9BA4-819FBD3CA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EB5DE-86BF-42E1-AFFB-7E3386228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2ED098-B1B7-4209-82B2-B09C85454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4E4FF-805F-44B2-943C-ACFF81147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4EFEF-33EA-4784-8CBE-194A3BAD7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133DB-9036-483F-ABA0-81B2B768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82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85E3D-D0B6-4E20-93BE-2552D6CC3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A3B398-C9B5-47B0-B178-76978EF7D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D9F68-F7ED-4567-84CF-57862DE6D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7E0BEA-E556-4495-B056-81B6644B5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8A0AFA-7DE7-4851-8474-DFA7D150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AAEBCB-3603-48F3-A240-3BE6CA02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283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0B62B8-F4F3-4CC8-9752-4ABA949B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56013E-B4E8-4CBE-BC72-D9810EB29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5F214-F66F-42D7-A6C8-FAD13497EE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2/17/2022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537CB-6F2C-49DE-864B-B73098263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16229-E24E-4E87-9116-EEF4A44A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03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sladogs.co.uk/" TargetMode="External"/><Relationship Id="rId2" Type="http://schemas.openxmlformats.org/officeDocument/2006/relationships/hyperlink" Target="https://isladogs.co.uk/automatic-form-resizing-1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mendipdatasystems.co.u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endipdatasystems.co.uk/" TargetMode="External"/><Relationship Id="rId5" Type="http://schemas.openxmlformats.org/officeDocument/2006/relationships/hyperlink" Target="https://isladogs.co.uk/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endipdatasystems.co.uk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mendipdatasystems.co.uk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endipdatasystems.co.uk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https://isladogs.co.uk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hyperlink" Target="https://mendipdatasystems.co.uk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sladogs.co.uk/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mailto:info@mendipdatasystems.co.uk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sladogs.co.uk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https://isladogs.co.uk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https://isladogs.co.uk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s://mendipdatasystems.co.uk/" TargetMode="External"/><Relationship Id="rId2" Type="http://schemas.openxmlformats.org/officeDocument/2006/relationships/hyperlink" Target="https://www.isladogs.co.uk/automatic-form-resizing-1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sladogs.co.uk/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a_ke31HE1lg45NFZlK6gSw" TargetMode="External"/><Relationship Id="rId2" Type="http://schemas.openxmlformats.org/officeDocument/2006/relationships/hyperlink" Target="https://accessusergroups.org/europe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https://isladogs.co.uk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endipdatasystems.co.uk/" TargetMode="External"/><Relationship Id="rId2" Type="http://schemas.openxmlformats.org/officeDocument/2006/relationships/hyperlink" Target="https://isladogs.co.uk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ndipdatasystems.co.uk/" TargetMode="External"/><Relationship Id="rId4" Type="http://schemas.openxmlformats.org/officeDocument/2006/relationships/hyperlink" Target="https://isladogs.co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746" y="343385"/>
            <a:ext cx="9836507" cy="1598626"/>
          </a:xfrm>
        </p:spPr>
        <p:txBody>
          <a:bodyPr>
            <a:noAutofit/>
          </a:bodyPr>
          <a:lstStyle/>
          <a:p>
            <a:r>
              <a:rPr lang="en-GB" sz="48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  <a:br>
              <a:rPr lang="en-GB" sz="4800" b="1" dirty="0">
                <a:solidFill>
                  <a:schemeClr val="bg1"/>
                </a:solidFill>
                <a:latin typeface="+mn-lt"/>
              </a:rPr>
            </a:br>
            <a:r>
              <a:rPr lang="en-GB" sz="4800" b="1" dirty="0">
                <a:solidFill>
                  <a:schemeClr val="bg1"/>
                </a:solidFill>
                <a:latin typeface="+mn-lt"/>
              </a:rPr>
              <a:t>(AFR)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7527" y="2426580"/>
            <a:ext cx="10196946" cy="3917219"/>
          </a:xfrm>
        </p:spPr>
        <p:txBody>
          <a:bodyPr>
            <a:normAutofit lnSpcReduction="10000"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Colin Riddington</a:t>
            </a:r>
          </a:p>
          <a:p>
            <a:r>
              <a:rPr lang="en-GB" sz="4000" b="1" dirty="0">
                <a:solidFill>
                  <a:schemeClr val="bg1"/>
                </a:solidFill>
              </a:rPr>
              <a:t>Mendip Data Systems</a:t>
            </a:r>
          </a:p>
          <a:p>
            <a:r>
              <a:rPr lang="en-GB" dirty="0">
                <a:hlinkClick r:id="rId2"/>
              </a:rPr>
              <a:t>https://isladogs.co.uk/automatic-form-resizing-1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3600" b="1" dirty="0">
                <a:solidFill>
                  <a:schemeClr val="bg1"/>
                </a:solidFill>
              </a:rPr>
              <a:t>Denver Area Access User Group</a:t>
            </a:r>
          </a:p>
          <a:p>
            <a:r>
              <a:rPr lang="en-GB" sz="3600" b="1" dirty="0" err="1">
                <a:solidFill>
                  <a:schemeClr val="bg1"/>
                </a:solidFill>
              </a:rPr>
              <a:t>Thur</a:t>
            </a:r>
            <a:r>
              <a:rPr lang="en-GB" sz="3600" b="1">
                <a:solidFill>
                  <a:schemeClr val="bg1"/>
                </a:solidFill>
              </a:rPr>
              <a:t> 17 </a:t>
            </a:r>
            <a:r>
              <a:rPr lang="en-GB" sz="3600" b="1" dirty="0">
                <a:solidFill>
                  <a:schemeClr val="bg1"/>
                </a:solidFill>
              </a:rPr>
              <a:t>Feb 2022</a:t>
            </a:r>
          </a:p>
          <a:p>
            <a:endParaRPr lang="en-GB" dirty="0"/>
          </a:p>
          <a:p>
            <a:endParaRPr lang="en-GB" dirty="0"/>
          </a:p>
          <a:p>
            <a:pPr algn="l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FB4C35-A1C3-4E7A-8CF9-8DC4E59DB2E3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1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1103970"/>
            <a:ext cx="11372850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Using zoom with AFR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75%					100%			125%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8FCBCE-32DC-4C75-B4FB-3E078993D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057129"/>
            <a:ext cx="3655137" cy="22921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4E1516-4E21-4A68-9C43-F496803CB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2057128"/>
            <a:ext cx="2968325" cy="18671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7106C7F-C09E-4966-A870-8F344B23B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249" y="2057129"/>
            <a:ext cx="4306051" cy="26482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EBBD6E-5D38-4EB1-B817-974BC14FF21A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6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5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43874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Using AFR with split form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B01C12-C6D8-45DA-A9A6-5295359ED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68" y="2023393"/>
            <a:ext cx="3677973" cy="28460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995B18-AAA3-4A43-BF6E-5DFAFFB40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677" y="2023394"/>
            <a:ext cx="5566985" cy="41922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DF8F81A-7A43-44E0-8D81-4651D0F3A552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2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43874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Using AFR with navigation form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F8C6D7-3A98-49E9-B8D0-092608EEC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083" y="2023394"/>
            <a:ext cx="3508696" cy="26409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E81D0B-B818-4DD5-8BCD-BFB854589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042" y="2023394"/>
            <a:ext cx="5855077" cy="42080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1025CEA-AA8F-4918-8EB5-E6863A556459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1" dirty="0">
                <a:solidFill>
                  <a:schemeClr val="accent1"/>
                </a:solidFill>
              </a:rPr>
              <a:t>                                            </a:t>
            </a:r>
            <a:r>
              <a:rPr lang="en-GB" sz="1600" b="1" dirty="0">
                <a:solidFill>
                  <a:schemeClr val="bg1"/>
                </a:solidFill>
              </a:rPr>
              <a:t>Colin Riddington		                                 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www.mendipdatasystems.co.uk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2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43874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Using AFR with datasheet form (DS)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Before resizing DS				After resizing DS (+ 110% zoom)</a:t>
            </a:r>
          </a:p>
          <a:p>
            <a:pPr algn="l"/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025CEA-AA8F-4918-8EB5-E6863A556459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1" dirty="0">
                <a:solidFill>
                  <a:schemeClr val="accent1"/>
                </a:solidFill>
              </a:rPr>
              <a:t>                                            </a:t>
            </a:r>
            <a:r>
              <a:rPr lang="en-GB" sz="1600" b="1" dirty="0">
                <a:solidFill>
                  <a:schemeClr val="bg1"/>
                </a:solidFill>
              </a:rPr>
              <a:t>Colin Riddington		                                 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www.mendipdatasystems.co.uk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ADAF5-7FCE-408A-9EED-A0130C793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393" y="2099734"/>
            <a:ext cx="5058569" cy="3592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857DC5-94E7-4AB6-A460-C7224F4A1A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553" y="2099734"/>
            <a:ext cx="5088146" cy="35920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90B493-61F2-486D-8EC3-C8A76DC97385}"/>
              </a:ext>
            </a:extLst>
          </p:cNvPr>
          <p:cNvSpPr txBox="1"/>
          <p:nvPr/>
        </p:nvSpPr>
        <p:spPr>
          <a:xfrm>
            <a:off x="6782827" y="5774358"/>
            <a:ext cx="4347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>
                <a:solidFill>
                  <a:schemeClr val="bg1"/>
                </a:solidFill>
              </a:rPr>
              <a:t>NOTE: Standard checkboxes CANNOT be resized</a:t>
            </a:r>
          </a:p>
        </p:txBody>
      </p:sp>
    </p:spTree>
    <p:extLst>
      <p:ext uri="{BB962C8B-B14F-4D97-AF65-F5344CB8AC3E}">
        <p14:creationId xmlns:p14="http://schemas.microsoft.com/office/powerpoint/2010/main" val="241737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43874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Using AFR with Access application interface hidden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7F7098-ABE0-4349-87DB-4B7173958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68" y="1962150"/>
            <a:ext cx="2722557" cy="32679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0F2CBC-CBD9-40C1-AC3D-BF5227E7F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525" y="1962150"/>
            <a:ext cx="6147270" cy="43195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C8F8D2-6908-454C-AB8F-8AC05733DC64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1" dirty="0">
                <a:solidFill>
                  <a:schemeClr val="accent1"/>
                </a:solidFill>
              </a:rPr>
              <a:t>                                            </a:t>
            </a:r>
            <a:r>
              <a:rPr lang="en-GB" sz="1600" b="1" dirty="0">
                <a:solidFill>
                  <a:schemeClr val="bg1"/>
                </a:solidFill>
              </a:rPr>
              <a:t>Colin Riddington		                                 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www.mendipdatasystems.co.uk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1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99994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Typical AFR code:			     AFR subform code: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r>
              <a:rPr lang="en-GB" sz="2800" b="1" dirty="0">
                <a:solidFill>
                  <a:schemeClr val="bg1"/>
                </a:solidFill>
              </a:rPr>
              <a:t>Time to see AFR in action . . . 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139388-5B64-4912-BCA7-FFE67E2930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05" t="32706" r="-603" b="29421"/>
          <a:stretch/>
        </p:blipFill>
        <p:spPr>
          <a:xfrm>
            <a:off x="1290115" y="1675087"/>
            <a:ext cx="3517660" cy="14413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53D928-0A29-42F1-9EA2-B7522C2A09BE}"/>
              </a:ext>
            </a:extLst>
          </p:cNvPr>
          <p:cNvSpPr/>
          <p:nvPr/>
        </p:nvSpPr>
        <p:spPr>
          <a:xfrm>
            <a:off x="1290114" y="1959429"/>
            <a:ext cx="3449839" cy="49918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6FD957-8EDA-43E7-8CEE-9DADAEC69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183" y="1675087"/>
            <a:ext cx="4669702" cy="413686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0F6559E-2632-4ADF-8D33-E69F640148BC}"/>
              </a:ext>
            </a:extLst>
          </p:cNvPr>
          <p:cNvSpPr/>
          <p:nvPr/>
        </p:nvSpPr>
        <p:spPr>
          <a:xfrm>
            <a:off x="6255613" y="4696002"/>
            <a:ext cx="4669701" cy="105802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3FE47E-1855-4BB9-89B3-3231F5078C39}"/>
              </a:ext>
            </a:extLst>
          </p:cNvPr>
          <p:cNvSpPr/>
          <p:nvPr/>
        </p:nvSpPr>
        <p:spPr>
          <a:xfrm>
            <a:off x="6247431" y="2054430"/>
            <a:ext cx="4669701" cy="20566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16CAA9-2091-4623-8D0E-B22E40C83516}"/>
              </a:ext>
            </a:extLst>
          </p:cNvPr>
          <p:cNvSpPr/>
          <p:nvPr/>
        </p:nvSpPr>
        <p:spPr>
          <a:xfrm>
            <a:off x="6255613" y="4139261"/>
            <a:ext cx="4669701" cy="55478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16273C-55C5-482E-A8E4-FAEAE6559A8B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999947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Module </a:t>
            </a:r>
            <a:r>
              <a:rPr lang="en-GB" sz="2800" b="1" dirty="0" err="1">
                <a:solidFill>
                  <a:schemeClr val="bg1"/>
                </a:solidFill>
              </a:rPr>
              <a:t>modResizeForm</a:t>
            </a:r>
            <a:r>
              <a:rPr lang="en-GB" sz="2800" b="1" dirty="0">
                <a:solidFill>
                  <a:schemeClr val="bg1"/>
                </a:solidFill>
              </a:rPr>
              <a:t> – Module Constants and Variables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16273C-55C5-482E-A8E4-FAEAE6559A8B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550B7A-1FFA-49A8-A527-3E5489061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411" y="1639668"/>
            <a:ext cx="8567737" cy="45680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53D928-0A29-42F1-9EA2-B7522C2A09BE}"/>
              </a:ext>
            </a:extLst>
          </p:cNvPr>
          <p:cNvSpPr/>
          <p:nvPr/>
        </p:nvSpPr>
        <p:spPr>
          <a:xfrm>
            <a:off x="1395411" y="1904985"/>
            <a:ext cx="8567737" cy="69534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36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96DAAE-AEC9-42CD-9D52-722AE0780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66" y="1433146"/>
            <a:ext cx="5046891" cy="3391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266" y="955386"/>
            <a:ext cx="10628780" cy="5090852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Resize code:	</a:t>
            </a:r>
          </a:p>
          <a:p>
            <a:pPr algn="l"/>
            <a:r>
              <a:rPr lang="en-GB" sz="2800" b="1" dirty="0">
                <a:solidFill>
                  <a:schemeClr val="bg1"/>
                </a:solidFill>
              </a:rPr>
              <a:t>		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FD72BB-C7A4-40B8-BF9C-D192FCF512AB}"/>
              </a:ext>
            </a:extLst>
          </p:cNvPr>
          <p:cNvSpPr/>
          <p:nvPr/>
        </p:nvSpPr>
        <p:spPr>
          <a:xfrm>
            <a:off x="772272" y="1986682"/>
            <a:ext cx="5074885" cy="37769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65451A-A302-4B9F-8D5D-46DAEB0681D2}"/>
              </a:ext>
            </a:extLst>
          </p:cNvPr>
          <p:cNvSpPr/>
          <p:nvPr/>
        </p:nvSpPr>
        <p:spPr>
          <a:xfrm>
            <a:off x="769866" y="2410927"/>
            <a:ext cx="5077292" cy="150327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3A9411-60A9-48B7-9E24-CB1615916AD1}"/>
              </a:ext>
            </a:extLst>
          </p:cNvPr>
          <p:cNvSpPr/>
          <p:nvPr/>
        </p:nvSpPr>
        <p:spPr>
          <a:xfrm>
            <a:off x="769867" y="3919597"/>
            <a:ext cx="5077292" cy="7654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791A3A4-FC22-437D-9555-3F0A90821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125" y="1433146"/>
            <a:ext cx="5656546" cy="4790333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9DC556F-5C6C-4DB4-B851-426E050C1ED6}"/>
              </a:ext>
            </a:extLst>
          </p:cNvPr>
          <p:cNvCxnSpPr>
            <a:cxnSpLocks/>
          </p:cNvCxnSpPr>
          <p:nvPr/>
        </p:nvCxnSpPr>
        <p:spPr>
          <a:xfrm>
            <a:off x="2362444" y="2292476"/>
            <a:ext cx="3803656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747F9935-7021-4997-B4CB-533FA53EB3C3}"/>
              </a:ext>
            </a:extLst>
          </p:cNvPr>
          <p:cNvSpPr/>
          <p:nvPr/>
        </p:nvSpPr>
        <p:spPr>
          <a:xfrm>
            <a:off x="6175125" y="1914777"/>
            <a:ext cx="5647521" cy="56716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02957B5-F1D9-4CEF-BF6E-D8E68623BFCC}"/>
              </a:ext>
            </a:extLst>
          </p:cNvPr>
          <p:cNvSpPr/>
          <p:nvPr/>
        </p:nvSpPr>
        <p:spPr>
          <a:xfrm>
            <a:off x="6175871" y="2489935"/>
            <a:ext cx="5647521" cy="166161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8DFCAC-92AF-4A05-9FBB-B67D5BF6003D}"/>
              </a:ext>
            </a:extLst>
          </p:cNvPr>
          <p:cNvSpPr/>
          <p:nvPr/>
        </p:nvSpPr>
        <p:spPr>
          <a:xfrm>
            <a:off x="6183844" y="4151548"/>
            <a:ext cx="5647521" cy="189468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433173-7F2B-4F9F-AFE7-F590C8A56049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78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808" y="955386"/>
            <a:ext cx="10340238" cy="5090852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Zoom form code:	</a:t>
            </a:r>
          </a:p>
          <a:p>
            <a:pPr algn="l"/>
            <a:r>
              <a:rPr lang="en-GB" sz="2800" b="1" dirty="0">
                <a:solidFill>
                  <a:schemeClr val="bg1"/>
                </a:solidFill>
              </a:rPr>
              <a:t>		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28EFAA-6443-46EF-B99B-D6BEA65564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" r="25755" b="-172"/>
          <a:stretch/>
        </p:blipFill>
        <p:spPr>
          <a:xfrm>
            <a:off x="7416881" y="1535083"/>
            <a:ext cx="4012164" cy="40703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E640D4-485A-49D7-9ABE-93BF246755A0}"/>
              </a:ext>
            </a:extLst>
          </p:cNvPr>
          <p:cNvSpPr/>
          <p:nvPr/>
        </p:nvSpPr>
        <p:spPr>
          <a:xfrm>
            <a:off x="7405006" y="1825505"/>
            <a:ext cx="4012164" cy="60182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10121A-4223-415B-AA82-0D804F227891}"/>
              </a:ext>
            </a:extLst>
          </p:cNvPr>
          <p:cNvSpPr/>
          <p:nvPr/>
        </p:nvSpPr>
        <p:spPr>
          <a:xfrm>
            <a:off x="7416881" y="2410927"/>
            <a:ext cx="4012164" cy="49918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E3640B-E406-489A-BAAB-1C611C12201B}"/>
              </a:ext>
            </a:extLst>
          </p:cNvPr>
          <p:cNvSpPr/>
          <p:nvPr/>
        </p:nvSpPr>
        <p:spPr>
          <a:xfrm>
            <a:off x="7416881" y="2934194"/>
            <a:ext cx="4012164" cy="6782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5BDA8A-4470-413B-AE0F-4962EE07FC7D}"/>
              </a:ext>
            </a:extLst>
          </p:cNvPr>
          <p:cNvSpPr/>
          <p:nvPr/>
        </p:nvSpPr>
        <p:spPr>
          <a:xfrm>
            <a:off x="7416881" y="3612447"/>
            <a:ext cx="4012164" cy="121189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43201D-A957-485E-BEAA-130C1B323F15}"/>
              </a:ext>
            </a:extLst>
          </p:cNvPr>
          <p:cNvSpPr/>
          <p:nvPr/>
        </p:nvSpPr>
        <p:spPr>
          <a:xfrm>
            <a:off x="7416881" y="4824340"/>
            <a:ext cx="4012164" cy="61768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3F188A-9924-4CD7-9B44-83B07ED2BA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67"/>
          <a:stretch/>
        </p:blipFill>
        <p:spPr>
          <a:xfrm>
            <a:off x="1076929" y="1539523"/>
            <a:ext cx="5905759" cy="406592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0FD72BB-C7A4-40B8-BF9C-D192FCF512AB}"/>
              </a:ext>
            </a:extLst>
          </p:cNvPr>
          <p:cNvSpPr/>
          <p:nvPr/>
        </p:nvSpPr>
        <p:spPr>
          <a:xfrm>
            <a:off x="1076931" y="1743916"/>
            <a:ext cx="5905759" cy="21551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65451A-A302-4B9F-8D5D-46DAEB0681D2}"/>
              </a:ext>
            </a:extLst>
          </p:cNvPr>
          <p:cNvSpPr/>
          <p:nvPr/>
        </p:nvSpPr>
        <p:spPr>
          <a:xfrm>
            <a:off x="1076930" y="2988213"/>
            <a:ext cx="5905759" cy="118002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3A9411-60A9-48B7-9E24-CB1615916AD1}"/>
              </a:ext>
            </a:extLst>
          </p:cNvPr>
          <p:cNvSpPr/>
          <p:nvPr/>
        </p:nvSpPr>
        <p:spPr>
          <a:xfrm>
            <a:off x="1065053" y="4173766"/>
            <a:ext cx="5905759" cy="126825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9DC556F-5C6C-4DB4-B851-426E050C1ED6}"/>
              </a:ext>
            </a:extLst>
          </p:cNvPr>
          <p:cNvCxnSpPr/>
          <p:nvPr/>
        </p:nvCxnSpPr>
        <p:spPr>
          <a:xfrm>
            <a:off x="2975510" y="4690754"/>
            <a:ext cx="4429496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3811B40-35A6-4DE4-A047-7245CAA8A9ED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0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BA146E59-0A33-431A-AA60-F849611F7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731" y="4717963"/>
            <a:ext cx="4813377" cy="12832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8F8DE34-3E1F-47CB-BD90-21DC47E9D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936" y="1405112"/>
            <a:ext cx="5498711" cy="23911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0E76651-2F3C-42F5-BB84-4F8289DE7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060" y="3890213"/>
            <a:ext cx="5510587" cy="24859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859" y="667258"/>
            <a:ext cx="4589300" cy="69225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b="1" dirty="0">
                <a:solidFill>
                  <a:schemeClr val="bg1"/>
                </a:solidFill>
              </a:rPr>
              <a:t>Datasheet (sub)form code:</a:t>
            </a:r>
            <a:r>
              <a:rPr lang="en-GB" sz="4800" b="1" dirty="0">
                <a:solidFill>
                  <a:schemeClr val="bg1"/>
                </a:solidFill>
              </a:rPr>
              <a:t>	</a:t>
            </a:r>
          </a:p>
          <a:p>
            <a:pPr algn="l"/>
            <a:r>
              <a:rPr lang="en-GB" sz="4800" b="1" dirty="0">
                <a:solidFill>
                  <a:schemeClr val="bg1"/>
                </a:solidFill>
              </a:rPr>
              <a:t>		</a:t>
            </a: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10121A-4223-415B-AA82-0D804F227891}"/>
              </a:ext>
            </a:extLst>
          </p:cNvPr>
          <p:cNvSpPr/>
          <p:nvPr/>
        </p:nvSpPr>
        <p:spPr>
          <a:xfrm>
            <a:off x="6007060" y="1921107"/>
            <a:ext cx="5498710" cy="96558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5BDA8A-4470-413B-AE0F-4962EE07FC7D}"/>
              </a:ext>
            </a:extLst>
          </p:cNvPr>
          <p:cNvSpPr/>
          <p:nvPr/>
        </p:nvSpPr>
        <p:spPr>
          <a:xfrm>
            <a:off x="6007058" y="4326787"/>
            <a:ext cx="5510587" cy="96558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43201D-A957-485E-BEAA-130C1B323F15}"/>
              </a:ext>
            </a:extLst>
          </p:cNvPr>
          <p:cNvSpPr/>
          <p:nvPr/>
        </p:nvSpPr>
        <p:spPr>
          <a:xfrm>
            <a:off x="6018937" y="5743648"/>
            <a:ext cx="5498710" cy="14396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A4332A-D71A-40A7-A1B2-8E055934E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862" y="1414347"/>
            <a:ext cx="4790432" cy="256470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E3A9411-60A9-48B7-9E24-CB1615916AD1}"/>
              </a:ext>
            </a:extLst>
          </p:cNvPr>
          <p:cNvSpPr/>
          <p:nvPr/>
        </p:nvSpPr>
        <p:spPr>
          <a:xfrm>
            <a:off x="574810" y="1907085"/>
            <a:ext cx="4790433" cy="77251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810F8D-9DE1-49F5-A5DC-D23042E1802B}"/>
              </a:ext>
            </a:extLst>
          </p:cNvPr>
          <p:cNvSpPr/>
          <p:nvPr/>
        </p:nvSpPr>
        <p:spPr>
          <a:xfrm>
            <a:off x="574810" y="3173627"/>
            <a:ext cx="4790433" cy="15569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9A52111-25C5-4FC8-81E1-3B0904AEE764}"/>
              </a:ext>
            </a:extLst>
          </p:cNvPr>
          <p:cNvSpPr txBox="1">
            <a:spLocks/>
          </p:cNvSpPr>
          <p:nvPr/>
        </p:nvSpPr>
        <p:spPr>
          <a:xfrm>
            <a:off x="579859" y="3934253"/>
            <a:ext cx="4589300" cy="692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b="1" dirty="0">
                <a:solidFill>
                  <a:schemeClr val="bg1"/>
                </a:solidFill>
              </a:rPr>
              <a:t>Main form code:</a:t>
            </a:r>
            <a:r>
              <a:rPr lang="en-GB" sz="4800" b="1" dirty="0">
                <a:solidFill>
                  <a:schemeClr val="bg1"/>
                </a:solidFill>
              </a:rPr>
              <a:t>	</a:t>
            </a:r>
          </a:p>
          <a:p>
            <a:pPr algn="l"/>
            <a:r>
              <a:rPr lang="en-GB" sz="4800" b="1" dirty="0">
                <a:solidFill>
                  <a:schemeClr val="bg1"/>
                </a:solidFill>
              </a:rPr>
              <a:t>		</a:t>
            </a: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0D22675-51B9-4319-A2F9-E79A82BF02CB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5393235" y="2600687"/>
            <a:ext cx="625701" cy="211727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564BF305-18EE-4175-84BC-B842A8F56D31}"/>
              </a:ext>
            </a:extLst>
          </p:cNvPr>
          <p:cNvSpPr/>
          <p:nvPr/>
        </p:nvSpPr>
        <p:spPr>
          <a:xfrm>
            <a:off x="6007058" y="3274801"/>
            <a:ext cx="5498710" cy="14396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03982BC1-701A-4C96-A52C-8E977DF9ABD4}"/>
              </a:ext>
            </a:extLst>
          </p:cNvPr>
          <p:cNvSpPr txBox="1">
            <a:spLocks/>
          </p:cNvSpPr>
          <p:nvPr/>
        </p:nvSpPr>
        <p:spPr>
          <a:xfrm>
            <a:off x="5929410" y="672581"/>
            <a:ext cx="4589300" cy="692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b="1" dirty="0">
                <a:solidFill>
                  <a:schemeClr val="bg1"/>
                </a:solidFill>
              </a:rPr>
              <a:t>Main form code (continued):</a:t>
            </a:r>
            <a:r>
              <a:rPr lang="en-GB" sz="4800" b="1" dirty="0">
                <a:solidFill>
                  <a:schemeClr val="bg1"/>
                </a:solidFill>
              </a:rPr>
              <a:t>	</a:t>
            </a:r>
          </a:p>
          <a:p>
            <a:pPr algn="l"/>
            <a:r>
              <a:rPr lang="en-GB" sz="4800" b="1" dirty="0">
                <a:solidFill>
                  <a:schemeClr val="bg1"/>
                </a:solidFill>
              </a:rPr>
              <a:t>		</a:t>
            </a: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  <a:p>
            <a:pPr algn="l"/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C44C577-F6FC-414F-8075-0870D2C83942}"/>
              </a:ext>
            </a:extLst>
          </p:cNvPr>
          <p:cNvSpPr/>
          <p:nvPr/>
        </p:nvSpPr>
        <p:spPr>
          <a:xfrm>
            <a:off x="574809" y="5261641"/>
            <a:ext cx="4790433" cy="3240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F3E3128-6097-4A2A-B995-6413163D60EC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6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7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3" grpId="0" animBg="1"/>
      <p:bldP spid="17" grpId="0" animBg="1"/>
      <p:bldP spid="17" grpId="1" animBg="1"/>
      <p:bldP spid="20" grpId="0" animBg="1"/>
      <p:bldP spid="20" grpId="1" animBg="1"/>
      <p:bldP spid="31" grpId="0"/>
      <p:bldP spid="35" grpId="0" animBg="1"/>
      <p:bldP spid="35" grpId="1" animBg="1"/>
      <p:bldP spid="37" grpId="0"/>
      <p:bldP spid="39" grpId="0" animBg="1"/>
      <p:bldP spid="3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65005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Background: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Access developer for over 20 years starting with Access 97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Many years teaching in secondary schools including responsibility for data analysis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 Created Access apps initially for own use and later for all staff in a number of UK schools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 Owner of Mendip Data Systems : </a:t>
            </a:r>
            <a:r>
              <a:rPr lang="en-GB" sz="2200" dirty="0">
                <a:solidFill>
                  <a:schemeClr val="bg1"/>
                </a:solidFill>
                <a:hlinkClick r:id="rId2"/>
              </a:rPr>
              <a:t>info@mendipdatasystems.co.uk</a:t>
            </a:r>
            <a:endParaRPr lang="en-GB" sz="2200" dirty="0">
              <a:solidFill>
                <a:schemeClr val="bg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v"/>
            </a:pPr>
            <a:r>
              <a:rPr lang="en-GB" dirty="0">
                <a:solidFill>
                  <a:schemeClr val="bg1"/>
                </a:solidFill>
              </a:rPr>
              <a:t>originally created to distribute commercial Access apps for schools. </a:t>
            </a:r>
          </a:p>
          <a:p>
            <a:pPr marL="914400" lvl="1" indent="-457200" algn="l">
              <a:buFont typeface="Wingdings" panose="05000000000000000000" pitchFamily="2" charset="2"/>
              <a:buChar char="v"/>
            </a:pPr>
            <a:r>
              <a:rPr lang="en-GB" dirty="0">
                <a:solidFill>
                  <a:schemeClr val="bg1"/>
                </a:solidFill>
              </a:rPr>
              <a:t>over time, broader focus to creating apps for businesses &amp; developers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Websites :  </a:t>
            </a:r>
            <a:r>
              <a:rPr lang="en-GB" sz="2200" dirty="0">
                <a:solidFill>
                  <a:schemeClr val="bg1"/>
                </a:solidFill>
                <a:hlinkClick r:id="rId3"/>
              </a:rPr>
              <a:t>https://mendipdatasystems.co.uk</a:t>
            </a:r>
            <a:r>
              <a:rPr lang="en-GB" sz="2200" dirty="0">
                <a:solidFill>
                  <a:schemeClr val="bg1"/>
                </a:solidFill>
              </a:rPr>
              <a:t> ; </a:t>
            </a:r>
            <a:r>
              <a:rPr lang="en-GB" sz="2200" dirty="0">
                <a:solidFill>
                  <a:schemeClr val="bg1"/>
                </a:solidFill>
                <a:hlinkClick r:id="rId4"/>
              </a:rPr>
              <a:t>https://isladogs.co.uk</a:t>
            </a:r>
            <a:endParaRPr lang="en-GB" sz="2200" dirty="0">
              <a:solidFill>
                <a:schemeClr val="bg1"/>
              </a:solidFill>
            </a:endParaRPr>
          </a:p>
          <a:p>
            <a:pPr marL="914400" lvl="1" indent="-457200" algn="l">
              <a:buFont typeface="Wingdings" panose="05000000000000000000" pitchFamily="2" charset="2"/>
              <a:buChar char="v"/>
            </a:pPr>
            <a:r>
              <a:rPr lang="en-GB" dirty="0">
                <a:solidFill>
                  <a:schemeClr val="bg1"/>
                </a:solidFill>
              </a:rPr>
              <a:t>large number of Access articles, example apps, sample code and security challenges</a:t>
            </a:r>
          </a:p>
          <a:p>
            <a:pPr marL="914400" lvl="1" indent="-457200" algn="l">
              <a:buFont typeface="Wingdings" panose="05000000000000000000" pitchFamily="2" charset="2"/>
              <a:buChar char="v"/>
            </a:pPr>
            <a:r>
              <a:rPr lang="en-GB" dirty="0">
                <a:solidFill>
                  <a:schemeClr val="bg1"/>
                </a:solidFill>
              </a:rPr>
              <a:t>commercial applications for schools, businesses and developers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Regular contributor to many forums with user name : </a:t>
            </a:r>
            <a:r>
              <a:rPr lang="en-GB" sz="2200" b="1" i="1" dirty="0">
                <a:solidFill>
                  <a:schemeClr val="bg1"/>
                </a:solidFill>
              </a:rPr>
              <a:t>isladogs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Focus on stretching the boundaries of what can be achieved using Access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bg1"/>
                </a:solidFill>
              </a:rPr>
              <a:t>Have used AFR for over 15 years in all my commercial databases and many example apps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823DD8-9CC0-4EDA-AF0A-810C9888337F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54359"/>
            <a:ext cx="10256054" cy="5001208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How to get the best results from AFR: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Plan the use of AFR from the beginning – don’t add to established application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Always scale up . . . NOT down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Develop in the lowest or ‘base’ resolution of any of your users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Use a form template to match your base resolution (it should fill screen at that resolution)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Make sure DESIGN_HORZRES value in </a:t>
            </a:r>
            <a:r>
              <a:rPr lang="en-GB" sz="2000" dirty="0" err="1">
                <a:solidFill>
                  <a:schemeClr val="bg1"/>
                </a:solidFill>
              </a:rPr>
              <a:t>modResizeForm</a:t>
            </a:r>
            <a:r>
              <a:rPr lang="en-GB" sz="2000" dirty="0">
                <a:solidFill>
                  <a:schemeClr val="bg1"/>
                </a:solidFill>
              </a:rPr>
              <a:t> matches base horizontal resolution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Use maximised forms where possible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Take care with popup forms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Checkboxes*, option buttons* &amp; button images cannot be resized (work-rounds for *)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Don’t use layout guides and anchoring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Allow some blank space at bottom/right of form as a precaution – particularly if using zoom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Keep tab controls and option groups near top / left of form to avoid ‘over-size issues’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098051-FEC8-418F-A6A6-2A2B4FA132F4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054359"/>
            <a:ext cx="10256054" cy="5001208"/>
          </a:xfrm>
        </p:spPr>
        <p:txBody>
          <a:bodyPr>
            <a:normAutofit lnSpcReduction="10000"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Larger maximum form widths using AFR?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Some users now have very large 4K monitors – often 32 inches (81 cm) wide or more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Maximum form width is 22.75 inches (57.79 cm). Can this be exceeded with AFR?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chemeClr val="bg1"/>
                </a:solidFill>
              </a:rPr>
              <a:t>NO!</a:t>
            </a:r>
            <a:r>
              <a:rPr lang="en-GB" sz="2000" dirty="0">
                <a:solidFill>
                  <a:schemeClr val="bg1"/>
                </a:solidFill>
              </a:rPr>
              <a:t> Does anyone know why not?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Form dimensions are in </a:t>
            </a:r>
            <a:r>
              <a:rPr lang="en-GB" sz="2000" b="1" dirty="0">
                <a:solidFill>
                  <a:schemeClr val="bg1"/>
                </a:solidFill>
              </a:rPr>
              <a:t>TWIPS</a:t>
            </a:r>
            <a:r>
              <a:rPr lang="en-GB" sz="2000" dirty="0">
                <a:solidFill>
                  <a:schemeClr val="bg1"/>
                </a:solidFill>
              </a:rPr>
              <a:t> (1440 </a:t>
            </a:r>
            <a:r>
              <a:rPr lang="en-GB" sz="2000" dirty="0" err="1">
                <a:solidFill>
                  <a:schemeClr val="bg1"/>
                </a:solidFill>
              </a:rPr>
              <a:t>twips</a:t>
            </a:r>
            <a:r>
              <a:rPr lang="en-GB" sz="2000" dirty="0">
                <a:solidFill>
                  <a:schemeClr val="bg1"/>
                </a:solidFill>
              </a:rPr>
              <a:t> = 1 inch) and use an </a:t>
            </a:r>
            <a:r>
              <a:rPr lang="en-GB" sz="2000" b="1" dirty="0">
                <a:solidFill>
                  <a:schemeClr val="bg1"/>
                </a:solidFill>
              </a:rPr>
              <a:t>integer</a:t>
            </a:r>
            <a:r>
              <a:rPr lang="en-GB" sz="2000" dirty="0">
                <a:solidFill>
                  <a:schemeClr val="bg1"/>
                </a:solidFill>
              </a:rPr>
              <a:t> datatype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1440 x 22.75 = 32760 which is very close to the integer limit of 32767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en-GB" sz="2000" dirty="0">
              <a:solidFill>
                <a:schemeClr val="bg1"/>
              </a:solidFill>
            </a:endParaRP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If only a </a:t>
            </a:r>
            <a:r>
              <a:rPr lang="en-GB" sz="2000" b="1" dirty="0">
                <a:solidFill>
                  <a:schemeClr val="bg1"/>
                </a:solidFill>
              </a:rPr>
              <a:t>Long</a:t>
            </a:r>
            <a:r>
              <a:rPr lang="en-GB" sz="2000" dirty="0">
                <a:solidFill>
                  <a:schemeClr val="bg1"/>
                </a:solidFill>
              </a:rPr>
              <a:t> number datatype had been used, form widths could theoretically be up to 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en-GB" b="1" dirty="0"/>
              <a:t>	</a:t>
            </a:r>
            <a:r>
              <a:rPr lang="en-GB" b="1" dirty="0">
                <a:solidFill>
                  <a:schemeClr val="bg1"/>
                </a:solidFill>
              </a:rPr>
              <a:t>2,147,483,647 / 1440 = 1,491,308 inches (3,787,922 cm) wide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en-GB" b="1" dirty="0">
                <a:solidFill>
                  <a:schemeClr val="bg1"/>
                </a:solidFill>
              </a:rPr>
              <a:t>             </a:t>
            </a:r>
            <a:r>
              <a:rPr lang="en-GB" sz="2000" dirty="0">
                <a:solidFill>
                  <a:schemeClr val="bg1"/>
                </a:solidFill>
              </a:rPr>
              <a:t>That is about </a:t>
            </a:r>
            <a:r>
              <a:rPr lang="en-GB" b="1" dirty="0">
                <a:solidFill>
                  <a:schemeClr val="bg1"/>
                </a:solidFill>
              </a:rPr>
              <a:t>23.54 miles (37.88 km) . . .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Imagine having a monitor that wide!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endParaRPr lang="en-GB" sz="2000" dirty="0">
              <a:solidFill>
                <a:schemeClr val="bg1"/>
              </a:solidFill>
            </a:endParaRPr>
          </a:p>
          <a:p>
            <a:pPr algn="l"/>
            <a:endParaRPr lang="en-GB" sz="3600" b="1" dirty="0">
              <a:solidFill>
                <a:schemeClr val="bg1"/>
              </a:solidFill>
            </a:endParaRPr>
          </a:p>
          <a:p>
            <a:pPr algn="l"/>
            <a:endParaRPr lang="en-GB" sz="36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64FE7E-24F6-41DD-B211-C94DFEF14807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9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0163" y="1073544"/>
            <a:ext cx="9685513" cy="516876"/>
          </a:xfrm>
        </p:spPr>
        <p:txBody>
          <a:bodyPr>
            <a:norm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</a:rPr>
              <a:t>AFR article: </a:t>
            </a:r>
            <a:r>
              <a:rPr lang="en-GB" dirty="0">
                <a:hlinkClick r:id="rId2"/>
              </a:rPr>
              <a:t>https://www.isladogs.co.uk/automatic-form-resizing-1/</a:t>
            </a:r>
            <a:endParaRPr lang="en-GB" dirty="0"/>
          </a:p>
          <a:p>
            <a:pPr algn="l"/>
            <a:endParaRPr lang="en-GB" dirty="0"/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CE7EE6-F538-46C5-9B5B-CF6BED220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116" y="1619023"/>
            <a:ext cx="7761450" cy="46214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527F99-882D-4038-B12B-369314115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966" y="1619023"/>
            <a:ext cx="7761450" cy="46500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72ECA2-6D1C-4030-B7A6-818A57E17C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6966" y="1612325"/>
            <a:ext cx="7761450" cy="46567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3C57654-0259-42E7-85B2-0954026D2CE2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6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7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Access User Group - Europe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168" y="1244089"/>
            <a:ext cx="10256054" cy="5001208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New online chapter of Access User Groups.org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Will meet on the first Wednesday of each month from 18:00 – 19:00 UK time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First meeting on Wed 2 March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Co-chaired by Alessandro Grimaldi and myself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Focus on innovative and lesser-known features in Access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Invited speaker for each meeting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For more details, see </a:t>
            </a:r>
            <a:r>
              <a:rPr lang="en-GB" sz="2000" dirty="0">
                <a:hlinkClick r:id="rId2"/>
              </a:rPr>
              <a:t>https://accessusergroups.org/europe/</a:t>
            </a:r>
            <a:endParaRPr lang="en-GB" sz="2000" dirty="0"/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Meetings will be recorded and subsequently made available on Access User Groups.org channel on YouTube: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  <a:tabLst>
                <a:tab pos="361950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	</a:t>
            </a:r>
            <a:r>
              <a:rPr lang="en-GB" sz="2000" dirty="0">
                <a:solidFill>
                  <a:schemeClr val="bg1"/>
                </a:solidFill>
                <a:hlinkClick r:id="rId3"/>
              </a:rPr>
              <a:t>https://www.youtube.com/channel/UCa_ke31HE1lg45NFZlK6gSw</a:t>
            </a:r>
            <a:endParaRPr lang="en-GB" sz="2000" b="1" dirty="0">
              <a:solidFill>
                <a:schemeClr val="bg1"/>
              </a:solidFill>
            </a:endParaRPr>
          </a:p>
          <a:p>
            <a:pPr marL="361950" indent="-361950" algn="l"/>
            <a:endParaRPr lang="en-GB" dirty="0">
              <a:solidFill>
                <a:schemeClr val="bg1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GB" sz="2000" b="1" dirty="0">
              <a:solidFill>
                <a:schemeClr val="bg1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GB" sz="2000" b="1" dirty="0">
              <a:solidFill>
                <a:schemeClr val="bg1"/>
              </a:solidFill>
            </a:endParaRPr>
          </a:p>
          <a:p>
            <a:pPr algn="l"/>
            <a:endParaRPr lang="en-GB" sz="2000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endParaRPr lang="en-GB" sz="2000" dirty="0">
              <a:solidFill>
                <a:schemeClr val="bg1"/>
              </a:solidFill>
            </a:endParaRPr>
          </a:p>
          <a:p>
            <a:pPr algn="l"/>
            <a:endParaRPr lang="en-GB" sz="3600" b="1" dirty="0">
              <a:solidFill>
                <a:schemeClr val="bg1"/>
              </a:solidFill>
            </a:endParaRPr>
          </a:p>
          <a:p>
            <a:pPr algn="l"/>
            <a:endParaRPr lang="en-GB" sz="36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64FE7E-24F6-41DD-B211-C94DFEF14807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65005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Why use automatic form resizing (AFR)?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Legacy apps </a:t>
            </a:r>
            <a:r>
              <a:rPr lang="en-GB" sz="2200" dirty="0">
                <a:solidFill>
                  <a:schemeClr val="bg1"/>
                </a:solidFill>
              </a:rPr>
              <a:t>– text is now far too small to read at higher resolutions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Scale down </a:t>
            </a:r>
            <a:r>
              <a:rPr lang="en-GB" sz="2200" dirty="0">
                <a:solidFill>
                  <a:schemeClr val="bg1"/>
                </a:solidFill>
              </a:rPr>
              <a:t>– forms are partly off screen on smaller monitors requiring scrolling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Alternatives</a:t>
            </a:r>
            <a:r>
              <a:rPr lang="en-GB" sz="2200" dirty="0">
                <a:solidFill>
                  <a:schemeClr val="bg1"/>
                </a:solidFill>
              </a:rPr>
              <a:t> e.g. form layouts, grouping &amp; </a:t>
            </a:r>
            <a:r>
              <a:rPr lang="en-GB" sz="2200">
                <a:solidFill>
                  <a:schemeClr val="bg1"/>
                </a:solidFill>
              </a:rPr>
              <a:t>anchoring can give </a:t>
            </a:r>
            <a:r>
              <a:rPr lang="en-GB" sz="2200" dirty="0">
                <a:solidFill>
                  <a:schemeClr val="bg1"/>
                </a:solidFill>
              </a:rPr>
              <a:t>poor outcomes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User base </a:t>
            </a:r>
            <a:r>
              <a:rPr lang="en-GB" sz="2200" dirty="0">
                <a:solidFill>
                  <a:schemeClr val="bg1"/>
                </a:solidFill>
              </a:rPr>
              <a:t>-  monitors with a variety of screen sizes, form factors and resolutions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Client base </a:t>
            </a:r>
            <a:r>
              <a:rPr lang="en-GB" sz="2200" dirty="0">
                <a:solidFill>
                  <a:schemeClr val="bg1"/>
                </a:solidFill>
              </a:rPr>
              <a:t>-  have changed or will be changing their monitors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Future proofing </a:t>
            </a:r>
            <a:r>
              <a:rPr lang="en-GB" sz="2200" dirty="0">
                <a:solidFill>
                  <a:schemeClr val="bg1"/>
                </a:solidFill>
              </a:rPr>
              <a:t>– ensuring that forms will still remain usable as circumstances change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chemeClr val="bg1"/>
                </a:solidFill>
              </a:rPr>
              <a:t>Accessibility</a:t>
            </a:r>
            <a:r>
              <a:rPr lang="en-GB" sz="2200" dirty="0">
                <a:solidFill>
                  <a:schemeClr val="bg1"/>
                </a:solidFill>
              </a:rPr>
              <a:t> - some users have eyesight issues and need to zoom their screens</a:t>
            </a:r>
          </a:p>
          <a:p>
            <a:pPr algn="l"/>
            <a:endParaRPr lang="en-GB" sz="2800" b="1" dirty="0">
              <a:solidFill>
                <a:schemeClr val="bg1"/>
              </a:solidFill>
            </a:endParaRPr>
          </a:p>
          <a:p>
            <a:pPr algn="l"/>
            <a:r>
              <a:rPr lang="en-GB" sz="2800" b="1" dirty="0">
                <a:solidFill>
                  <a:schemeClr val="bg1"/>
                </a:solidFill>
              </a:rPr>
              <a:t>When wouldn’t AFR be useful?</a:t>
            </a:r>
          </a:p>
          <a:p>
            <a:pPr marL="284400" indent="-342900" algn="l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</a:rPr>
              <a:t>All users have exactly the same monitor size and resolution</a:t>
            </a:r>
          </a:p>
          <a:p>
            <a:pPr marL="284400" indent="-342900" algn="l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</a:rPr>
              <a:t>Situation is guaranteed to NEVER EVER change in the future</a:t>
            </a:r>
          </a:p>
          <a:p>
            <a:pPr marL="284400" indent="-342900" algn="l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</a:endParaRPr>
          </a:p>
          <a:p>
            <a:pPr algn="l"/>
            <a:endParaRPr lang="en-GB" sz="22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B809A7-B370-4A17-ADAF-0E2769CD07CD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41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can happen with form grouping and anchoring?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algn="l"/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C108C13-E6E6-4935-BCEA-BEF4A439C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163" y="2023394"/>
            <a:ext cx="6469831" cy="4008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E19EA28-0DC3-4708-B4EB-4CD710FB1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369" y="2023395"/>
            <a:ext cx="3693058" cy="27581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CD55E4-9175-43C4-A8AA-8F33632F9693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072327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happens with AFR?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algn="l"/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42710-2B49-428B-ADA3-0EB30B1079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8"/>
          <a:stretch/>
        </p:blipFill>
        <p:spPr>
          <a:xfrm>
            <a:off x="1315453" y="2052888"/>
            <a:ext cx="3625180" cy="27982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798E3B-E574-4C14-99C2-55136E1AB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725" y="2052888"/>
            <a:ext cx="5908563" cy="422653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11A812-C7B9-436C-AA5E-751F2F6315B7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45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1268" y="1103970"/>
            <a:ext cx="10312038" cy="489306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happens with AFR?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Forms are automatically resized to match the user’s screen size and resolution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All form objects are repositioned proportionately as the form is resized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All form objects and their contents are also resized proportionately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Updates automatically if resolution or scaling changed and when moved to a different sized monitor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Works with both overlapping windows and tabbed documents display modes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Works with popup / split / navigation / datasheet forms and if application interface is hidden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Optional form zoom feature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Works with both 32-bit &amp; 64-bit Access</a:t>
            </a:r>
          </a:p>
          <a:p>
            <a:pPr marL="342900" indent="-342900" algn="l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Requires just ONE line of code in </a:t>
            </a:r>
            <a:r>
              <a:rPr lang="en-GB" sz="2000" dirty="0" err="1">
                <a:solidFill>
                  <a:schemeClr val="bg1"/>
                </a:solidFill>
              </a:rPr>
              <a:t>Form_Load</a:t>
            </a:r>
            <a:r>
              <a:rPr lang="en-GB" sz="2000" dirty="0">
                <a:solidFill>
                  <a:schemeClr val="bg1"/>
                </a:solidFill>
              </a:rPr>
              <a:t> event:</a:t>
            </a: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bg1"/>
                </a:solidFill>
              </a:rPr>
              <a:t>	</a:t>
            </a:r>
            <a:r>
              <a:rPr lang="en-GB" sz="4800" b="1" i="1" dirty="0" err="1">
                <a:solidFill>
                  <a:schemeClr val="bg1"/>
                </a:solidFill>
              </a:rPr>
              <a:t>ResizeForm</a:t>
            </a:r>
            <a:r>
              <a:rPr lang="en-GB" sz="4800" b="1" i="1" dirty="0">
                <a:solidFill>
                  <a:schemeClr val="bg1"/>
                </a:solidFill>
              </a:rPr>
              <a:t> Me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C4434B-DC60-4E41-B822-478A0A30FABF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2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3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714" y="1103970"/>
            <a:ext cx="10303881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happens with AFR?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4A6133-8A22-4EA1-82BE-EA63A05C7B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814" r="46283" b="37222"/>
          <a:stretch/>
        </p:blipFill>
        <p:spPr>
          <a:xfrm>
            <a:off x="1088807" y="2047073"/>
            <a:ext cx="3481746" cy="25025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0A68E7-90B2-429F-9876-B211D3D15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526" y="2047073"/>
            <a:ext cx="6216162" cy="37808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BB9C2AE-4108-4A6C-8A8A-A6E3E64D54C8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39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>
                <a:solidFill>
                  <a:schemeClr val="bg1"/>
                </a:solidFill>
                <a:latin typeface="+mn-lt"/>
              </a:rPr>
              <a:t>Automatic Form Resizing in Access</a:t>
            </a:r>
            <a:endParaRPr lang="en-GB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7037" y="1103970"/>
            <a:ext cx="10266559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happens with AFR?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05075D-CA51-4016-97E1-A8EB8C516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808" y="2083017"/>
            <a:ext cx="3623152" cy="2915983"/>
          </a:xfrm>
          <a:prstGeom prst="rect">
            <a:avLst/>
          </a:prstGeom>
        </p:spPr>
      </p:pic>
      <p:pic>
        <p:nvPicPr>
          <p:cNvPr id="9" name="Picture 8" descr="Graphical user interface, application, Excel&#10;&#10;Description automatically generated">
            <a:extLst>
              <a:ext uri="{FF2B5EF4-FFF2-40B4-BE49-F238E27FC236}">
                <a16:creationId xmlns:a16="http://schemas.microsoft.com/office/drawing/2014/main" id="{F5D2AADD-61B5-481D-B99F-FC3861246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793" y="2084139"/>
            <a:ext cx="6382197" cy="42437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EA327E-9AEA-4C73-9917-0268311AEC92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84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A873-3FE5-471D-A348-79EBC609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807" y="184548"/>
            <a:ext cx="9836507" cy="77083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n-lt"/>
              </a:rPr>
              <a:t>Automatic Form Resizing in Access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1A1426-68A1-4086-BFDD-227B84F962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808" y="1103970"/>
            <a:ext cx="10194788" cy="4650059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chemeClr val="bg1"/>
                </a:solidFill>
              </a:rPr>
              <a:t>What happens with AFR?</a:t>
            </a:r>
          </a:p>
          <a:p>
            <a:pPr algn="l"/>
            <a:r>
              <a:rPr lang="en-GB" sz="2200" dirty="0">
                <a:solidFill>
                  <a:schemeClr val="bg1"/>
                </a:solidFill>
              </a:rPr>
              <a:t>Design view                                        Form view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D46FFB-EC50-4107-A914-F2B34832E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430" y="2021305"/>
            <a:ext cx="5790004" cy="4254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5FE46B-DEC3-4016-8B7B-A0039684D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437" y="2021305"/>
            <a:ext cx="3427342" cy="267903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258EC31-FE3B-4232-872D-E7CF7BC1C27F}"/>
              </a:ext>
            </a:extLst>
          </p:cNvPr>
          <p:cNvSpPr/>
          <p:nvPr/>
        </p:nvSpPr>
        <p:spPr>
          <a:xfrm>
            <a:off x="0" y="6534000"/>
            <a:ext cx="12192000" cy="324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0">
                <a:schemeClr val="bg1"/>
              </a:gs>
              <a:gs pos="95575">
                <a:schemeClr val="bg1"/>
              </a:gs>
              <a:gs pos="0">
                <a:srgbClr val="00206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</a:rPr>
              <a:t>Colin Riddington		                </a:t>
            </a:r>
            <a:r>
              <a:rPr lang="en-GB" sz="1600" b="1" dirty="0">
                <a:solidFill>
                  <a:schemeClr val="bg1"/>
                </a:solidFill>
                <a:hlinkClick r:id="rId4"/>
              </a:rPr>
              <a:t>https://isladogs.co.uk</a:t>
            </a:r>
            <a:r>
              <a:rPr lang="en-GB" sz="1600" b="1" dirty="0">
                <a:solidFill>
                  <a:schemeClr val="bg1"/>
                </a:solidFill>
              </a:rPr>
              <a:t>                                      </a:t>
            </a:r>
            <a:r>
              <a:rPr lang="en-GB" sz="1600" b="1" dirty="0">
                <a:solidFill>
                  <a:schemeClr val="bg1"/>
                </a:solidFill>
                <a:hlinkClick r:id="rId5"/>
              </a:rPr>
              <a:t>https://mendipdatasystems.co.uk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46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</a:spPr>
      <a:bodyPr rtlCol="0" anchor="ctr"/>
      <a:lstStyle>
        <a:defPPr algn="l">
          <a:defRPr sz="1600" b="1" dirty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3800</TotalTime>
  <Words>1525</Words>
  <Application>Microsoft Office PowerPoint</Application>
  <PresentationFormat>Widescreen</PresentationFormat>
  <Paragraphs>256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Office Theme</vt:lpstr>
      <vt:lpstr>Automatic Form Resizing in Access (AFR)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Automatic Form Resizing in Access</vt:lpstr>
      <vt:lpstr>Access User Group - Europe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JSON files using Excel Power Query</dc:title>
  <dc:creator>Colin Riddington</dc:creator>
  <cp:lastModifiedBy>Colin Riddington</cp:lastModifiedBy>
  <cp:revision>181</cp:revision>
  <dcterms:created xsi:type="dcterms:W3CDTF">2017-08-03T10:50:55Z</dcterms:created>
  <dcterms:modified xsi:type="dcterms:W3CDTF">2022-02-17T13:45:24Z</dcterms:modified>
</cp:coreProperties>
</file>