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3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4"/>
    <p:sldMasterId id="2147483680" r:id="rId5"/>
    <p:sldMasterId id="2147483792" r:id="rId6"/>
    <p:sldMasterId id="2147483816" r:id="rId7"/>
  </p:sldMasterIdLst>
  <p:notesMasterIdLst>
    <p:notesMasterId r:id="rId44"/>
  </p:notesMasterIdLst>
  <p:sldIdLst>
    <p:sldId id="1940" r:id="rId8"/>
    <p:sldId id="1931" r:id="rId9"/>
    <p:sldId id="1920" r:id="rId10"/>
    <p:sldId id="1944" r:id="rId11"/>
    <p:sldId id="1943" r:id="rId12"/>
    <p:sldId id="4481" r:id="rId13"/>
    <p:sldId id="4475" r:id="rId14"/>
    <p:sldId id="1902" r:id="rId15"/>
    <p:sldId id="1908" r:id="rId16"/>
    <p:sldId id="4476" r:id="rId17"/>
    <p:sldId id="4473" r:id="rId18"/>
    <p:sldId id="4482" r:id="rId19"/>
    <p:sldId id="4472" r:id="rId20"/>
    <p:sldId id="4454" r:id="rId21"/>
    <p:sldId id="4468" r:id="rId22"/>
    <p:sldId id="4447" r:id="rId23"/>
    <p:sldId id="4457" r:id="rId24"/>
    <p:sldId id="4467" r:id="rId25"/>
    <p:sldId id="4483" r:id="rId26"/>
    <p:sldId id="4478" r:id="rId27"/>
    <p:sldId id="4460" r:id="rId28"/>
    <p:sldId id="1884" r:id="rId29"/>
    <p:sldId id="1885" r:id="rId30"/>
    <p:sldId id="1886" r:id="rId31"/>
    <p:sldId id="4462" r:id="rId32"/>
    <p:sldId id="4464" r:id="rId33"/>
    <p:sldId id="4465" r:id="rId34"/>
    <p:sldId id="1936" r:id="rId35"/>
    <p:sldId id="1917" r:id="rId36"/>
    <p:sldId id="4463" r:id="rId37"/>
    <p:sldId id="4477" r:id="rId38"/>
    <p:sldId id="1942" r:id="rId39"/>
    <p:sldId id="4466" r:id="rId40"/>
    <p:sldId id="1916" r:id="rId41"/>
    <p:sldId id="1914" r:id="rId42"/>
    <p:sldId id="1915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ouis Maresca" initials="LM" lastIdx="1" clrIdx="0">
    <p:extLst>
      <p:ext uri="{19B8F6BF-5375-455C-9EA6-DF929625EA0E}">
        <p15:presenceInfo xmlns:p15="http://schemas.microsoft.com/office/powerpoint/2012/main" userId="S::lmaresca@microsoft.com::18acd530-f4de-4030-9b82-95f7364c65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presProps" Target="presProp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6228F-2BCC-4452-BDB7-967A3D78377E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5F69C-2ADA-4F5B-AF8C-6A57996D6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0200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29A4FA-7B25-48CE-842F-11E75AEC1D5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644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AD9D7C-C97D-4E0D-86BD-2EF3E0B0FB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499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Starting with these 6 end points </a:t>
            </a:r>
          </a:p>
          <a:p>
            <a:r>
              <a:rPr lang="en-US"/>
              <a:t>Based on telemetry</a:t>
            </a:r>
          </a:p>
          <a:p>
            <a:r>
              <a:rPr lang="en-US"/>
              <a:t>Messages and calendar can be obtained from other connectors</a:t>
            </a:r>
          </a:p>
          <a:p>
            <a:r>
              <a:rPr lang="en-US"/>
              <a:t>Will add more as we get customer feedback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BFA990-3B17-4E64-8FBD-1F81F1F4B701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 8:54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203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6CE63F-9E7F-4C04-9D0D-FCA25A8E9E86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 8:54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3700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8E829-08EF-455E-9BB6-7D178AC82D8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 8:54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984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8E829-08EF-455E-9BB6-7D178AC82D8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 8:54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010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571500" marR="0" lvl="0" indent="0" algn="l" defTabSz="914099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ffectLst/>
                <a:uLnTx/>
                <a:uFillTx/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6D8E829-08EF-455E-9BB6-7D178AC82D82}" type="datetime8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8/16/2019 8:54 AM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marL="0" marR="0" lvl="0" indent="0" algn="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008EB6-D09E-4580-8CD6-DDB1451194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itchFamily="34" charset="0"/>
                <a:ea typeface="+mn-ea"/>
                <a:cs typeface="+mn-cs"/>
              </a:rPr>
              <a:pPr marL="0" marR="0" lvl="0" indent="0" algn="r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1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96BC2-E998-49E9-8971-87384C566C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425521-4BF2-42D3-AD48-E6B173453C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708DC-E26B-401B-A5F8-16153CDFC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343B64-6BAE-4D7C-8A07-7B2770CC4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3AAB8-6E57-4AD5-97B7-87283042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766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B75F0-65FE-4F89-9D82-D6CAEA271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736071-1184-4643-BBEB-AED93AC57B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32045-6098-4960-9F15-C39DB843B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25330B-6F90-4F9E-9179-4CC01FBB5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EC08E-1720-4555-9EF6-85A9793D0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3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E6813B-A45E-4BF9-8ACC-D0C4DFB958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03700-3114-45B7-986A-4072385AC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2B699-4DA9-45DE-A7CD-C3184C1139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887D9-BA9A-449B-8152-27937321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5AE42-4DB6-4BD3-9B05-195185B41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955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64008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1" kern="1200" cap="none" spc="-50" baseline="0" dirty="0">
                <a:ln w="3175">
                  <a:noFill/>
                </a:ln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BBF7881-8D09-4F22-B10B-0916A242A2CD}"/>
              </a:ext>
            </a:extLst>
          </p:cNvPr>
          <p:cNvGrpSpPr/>
          <p:nvPr userDrawn="1"/>
        </p:nvGrpSpPr>
        <p:grpSpPr bwMode="ltGray">
          <a:xfrm>
            <a:off x="6256117" y="-21839"/>
            <a:ext cx="5932086" cy="6890047"/>
            <a:chOff x="6256117" y="-21839"/>
            <a:chExt cx="5932086" cy="6890047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5B1D67C-D600-4009-9F96-DBD9F692B67A}"/>
                </a:ext>
              </a:extLst>
            </p:cNvPr>
            <p:cNvGrpSpPr/>
            <p:nvPr userDrawn="1"/>
          </p:nvGrpSpPr>
          <p:grpSpPr bwMode="ltGray">
            <a:xfrm>
              <a:off x="8507413" y="1457714"/>
              <a:ext cx="3680790" cy="5392441"/>
              <a:chOff x="8507413" y="1457714"/>
              <a:chExt cx="3680790" cy="5392441"/>
            </a:xfrm>
          </p:grpSpPr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589ED409-83AE-42D1-A29E-F5ACE1D5379C}"/>
                  </a:ext>
                </a:extLst>
              </p:cNvPr>
              <p:cNvSpPr/>
              <p:nvPr/>
            </p:nvSpPr>
            <p:spPr bwMode="ltGray">
              <a:xfrm>
                <a:off x="8507413" y="2803166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47E83EE-C7AB-4851-AC1F-A2E965DE8A4F}"/>
                  </a:ext>
                </a:extLst>
              </p:cNvPr>
              <p:cNvSpPr/>
              <p:nvPr/>
            </p:nvSpPr>
            <p:spPr bwMode="ltGray">
              <a:xfrm>
                <a:off x="9241444" y="2803166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1536" y="1574959"/>
                    </a:lnTo>
                    <a:lnTo>
                      <a:pt x="861536" y="473869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117874BE-F982-46B6-83B3-569DB8A26C11}"/>
                  </a:ext>
                </a:extLst>
              </p:cNvPr>
              <p:cNvSpPr/>
              <p:nvPr/>
            </p:nvSpPr>
            <p:spPr bwMode="ltGray">
              <a:xfrm>
                <a:off x="8507413" y="3747272"/>
                <a:ext cx="1479509" cy="809234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2489" y="7144"/>
                    </a:moveTo>
                    <a:lnTo>
                      <a:pt x="7144" y="474821"/>
                    </a:lnTo>
                    <a:lnTo>
                      <a:pt x="862489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172B84FE-1FBD-4DB0-A1BB-1D393BABFD96}"/>
                  </a:ext>
                </a:extLst>
              </p:cNvPr>
              <p:cNvSpPr/>
              <p:nvPr/>
            </p:nvSpPr>
            <p:spPr bwMode="ltGray">
              <a:xfrm>
                <a:off x="8507413" y="5493257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8234"/>
                    </a:moveTo>
                    <a:lnTo>
                      <a:pt x="7144" y="1574959"/>
                    </a:lnTo>
                    <a:lnTo>
                      <a:pt x="7144" y="474821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0612185-AF46-47F9-B984-65C416463817}"/>
                  </a:ext>
                </a:extLst>
              </p:cNvPr>
              <p:cNvSpPr/>
              <p:nvPr/>
            </p:nvSpPr>
            <p:spPr bwMode="ltGray">
              <a:xfrm>
                <a:off x="9241444" y="5493257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8234"/>
                    </a:moveTo>
                    <a:lnTo>
                      <a:pt x="861536" y="1574959"/>
                    </a:lnTo>
                    <a:lnTo>
                      <a:pt x="861536" y="474821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1F4FE628-8992-4D3C-9177-54650A419B37}"/>
                  </a:ext>
                </a:extLst>
              </p:cNvPr>
              <p:cNvSpPr/>
              <p:nvPr/>
            </p:nvSpPr>
            <p:spPr bwMode="ltGray">
              <a:xfrm>
                <a:off x="8513545" y="6444311"/>
                <a:ext cx="1467248" cy="400530"/>
              </a:xfrm>
              <a:custGeom>
                <a:avLst/>
                <a:gdLst>
                  <a:gd name="connsiteX0" fmla="*/ 855345 w 1709736"/>
                  <a:gd name="connsiteY0" fmla="*/ 934403 h 1040954"/>
                  <a:gd name="connsiteX1" fmla="*/ 1709737 w 1709736"/>
                  <a:gd name="connsiteY1" fmla="*/ 466725 h 1040954"/>
                  <a:gd name="connsiteX2" fmla="*/ 855345 w 1709736"/>
                  <a:gd name="connsiteY2" fmla="*/ 0 h 1040954"/>
                  <a:gd name="connsiteX3" fmla="*/ 0 w 1709736"/>
                  <a:gd name="connsiteY3" fmla="*/ 466725 h 1040954"/>
                  <a:gd name="connsiteX4" fmla="*/ 961897 w 1709736"/>
                  <a:gd name="connsiteY4" fmla="*/ 1040955 h 1040954"/>
                  <a:gd name="connsiteX0" fmla="*/ 855345 w 1709737"/>
                  <a:gd name="connsiteY0" fmla="*/ 934403 h 934403"/>
                  <a:gd name="connsiteX1" fmla="*/ 1709737 w 1709737"/>
                  <a:gd name="connsiteY1" fmla="*/ 466725 h 934403"/>
                  <a:gd name="connsiteX2" fmla="*/ 855345 w 1709737"/>
                  <a:gd name="connsiteY2" fmla="*/ 0 h 934403"/>
                  <a:gd name="connsiteX3" fmla="*/ 0 w 1709737"/>
                  <a:gd name="connsiteY3" fmla="*/ 466725 h 934403"/>
                  <a:gd name="connsiteX0" fmla="*/ 1709737 w 1709737"/>
                  <a:gd name="connsiteY0" fmla="*/ 466725 h 466725"/>
                  <a:gd name="connsiteX1" fmla="*/ 855345 w 1709737"/>
                  <a:gd name="connsiteY1" fmla="*/ 0 h 466725"/>
                  <a:gd name="connsiteX2" fmla="*/ 0 w 1709737"/>
                  <a:gd name="connsiteY2" fmla="*/ 466725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9737" h="466725">
                    <a:moveTo>
                      <a:pt x="1709737" y="466725"/>
                    </a:moveTo>
                    <a:lnTo>
                      <a:pt x="855345" y="0"/>
                    </a:lnTo>
                    <a:lnTo>
                      <a:pt x="0" y="466725"/>
                    </a:lnTo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9EB1F0C1-51BC-433D-B643-499296AD9EB3}"/>
                  </a:ext>
                </a:extLst>
              </p:cNvPr>
              <p:cNvSpPr/>
              <p:nvPr/>
            </p:nvSpPr>
            <p:spPr bwMode="ltGray">
              <a:xfrm>
                <a:off x="9241444" y="4148621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1536" y="1107281"/>
                    </a:moveTo>
                    <a:lnTo>
                      <a:pt x="7144" y="1574006"/>
                    </a:lnTo>
                    <a:lnTo>
                      <a:pt x="7144" y="473869"/>
                    </a:lnTo>
                    <a:lnTo>
                      <a:pt x="861536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1F95DA3E-A7A9-4898-8537-3057A04A80B1}"/>
                  </a:ext>
                </a:extLst>
              </p:cNvPr>
              <p:cNvSpPr/>
              <p:nvPr/>
            </p:nvSpPr>
            <p:spPr bwMode="ltGray">
              <a:xfrm>
                <a:off x="9974659" y="2803166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A0885F40-F98C-4749-AF50-8D882201C7B2}"/>
                  </a:ext>
                </a:extLst>
              </p:cNvPr>
              <p:cNvSpPr/>
              <p:nvPr/>
            </p:nvSpPr>
            <p:spPr bwMode="ltGray">
              <a:xfrm>
                <a:off x="9247573" y="3753404"/>
                <a:ext cx="2200463" cy="2147333"/>
              </a:xfrm>
              <a:custGeom>
                <a:avLst/>
                <a:gdLst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646487 w 2564131"/>
                  <a:gd name="connsiteY7" fmla="*/ 2000030 h 2502221"/>
                  <a:gd name="connsiteX8" fmla="*/ 854393 w 2564131"/>
                  <a:gd name="connsiteY8" fmla="*/ 1567818 h 2502221"/>
                  <a:gd name="connsiteX9" fmla="*/ 1709739 w 2564131"/>
                  <a:gd name="connsiteY9" fmla="*/ 0 h 2502221"/>
                  <a:gd name="connsiteX10" fmla="*/ 2564131 w 2564131"/>
                  <a:gd name="connsiteY10" fmla="*/ 467677 h 2502221"/>
                  <a:gd name="connsiteX11" fmla="*/ 1709739 w 2564131"/>
                  <a:gd name="connsiteY11" fmla="*/ 934402 h 2502221"/>
                  <a:gd name="connsiteX12" fmla="*/ 854393 w 2564131"/>
                  <a:gd name="connsiteY12" fmla="*/ 467677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715922 w 2564131"/>
                  <a:gd name="connsiteY7" fmla="*/ 2039087 h 2502221"/>
                  <a:gd name="connsiteX8" fmla="*/ 854393 w 2564131"/>
                  <a:gd name="connsiteY8" fmla="*/ 1567818 h 2502221"/>
                  <a:gd name="connsiteX9" fmla="*/ 854393 w 2564131"/>
                  <a:gd name="connsiteY9" fmla="*/ 467680 h 2502221"/>
                  <a:gd name="connsiteX10" fmla="*/ 1709739 w 2564131"/>
                  <a:gd name="connsiteY10" fmla="*/ 0 h 2502221"/>
                  <a:gd name="connsiteX11" fmla="*/ 2564131 w 2564131"/>
                  <a:gd name="connsiteY11" fmla="*/ 467677 h 2502221"/>
                  <a:gd name="connsiteX12" fmla="*/ 1709739 w 2564131"/>
                  <a:gd name="connsiteY12" fmla="*/ 934402 h 2502221"/>
                  <a:gd name="connsiteX13" fmla="*/ 854393 w 2564131"/>
                  <a:gd name="connsiteY13" fmla="*/ 467677 h 2502221"/>
                  <a:gd name="connsiteX14" fmla="*/ 1709739 w 2564131"/>
                  <a:gd name="connsiteY14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715922 w 2564131"/>
                  <a:gd name="connsiteY7" fmla="*/ 2039087 h 2502221"/>
                  <a:gd name="connsiteX8" fmla="*/ 854393 w 2564131"/>
                  <a:gd name="connsiteY8" fmla="*/ 1567818 h 2502221"/>
                  <a:gd name="connsiteX9" fmla="*/ 854393 w 2564131"/>
                  <a:gd name="connsiteY9" fmla="*/ 467680 h 2502221"/>
                  <a:gd name="connsiteX10" fmla="*/ 1709739 w 2564131"/>
                  <a:gd name="connsiteY10" fmla="*/ 0 h 2502221"/>
                  <a:gd name="connsiteX11" fmla="*/ 2564131 w 2564131"/>
                  <a:gd name="connsiteY11" fmla="*/ 467677 h 2502221"/>
                  <a:gd name="connsiteX12" fmla="*/ 1709739 w 2564131"/>
                  <a:gd name="connsiteY12" fmla="*/ 934402 h 2502221"/>
                  <a:gd name="connsiteX13" fmla="*/ 854393 w 2564131"/>
                  <a:gd name="connsiteY13" fmla="*/ 467677 h 2502221"/>
                  <a:gd name="connsiteX14" fmla="*/ 1709739 w 2564131"/>
                  <a:gd name="connsiteY14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715922 w 2564131"/>
                  <a:gd name="connsiteY7" fmla="*/ 2039087 h 2502221"/>
                  <a:gd name="connsiteX8" fmla="*/ 1139551 w 2564131"/>
                  <a:gd name="connsiteY8" fmla="*/ 1721386 h 2502221"/>
                  <a:gd name="connsiteX9" fmla="*/ 854393 w 2564131"/>
                  <a:gd name="connsiteY9" fmla="*/ 1567818 h 2502221"/>
                  <a:gd name="connsiteX10" fmla="*/ 854393 w 2564131"/>
                  <a:gd name="connsiteY10" fmla="*/ 467680 h 2502221"/>
                  <a:gd name="connsiteX11" fmla="*/ 1709739 w 2564131"/>
                  <a:gd name="connsiteY11" fmla="*/ 0 h 2502221"/>
                  <a:gd name="connsiteX12" fmla="*/ 2564131 w 2564131"/>
                  <a:gd name="connsiteY12" fmla="*/ 467677 h 2502221"/>
                  <a:gd name="connsiteX13" fmla="*/ 1709739 w 2564131"/>
                  <a:gd name="connsiteY13" fmla="*/ 934402 h 2502221"/>
                  <a:gd name="connsiteX14" fmla="*/ 854393 w 2564131"/>
                  <a:gd name="connsiteY14" fmla="*/ 467677 h 2502221"/>
                  <a:gd name="connsiteX15" fmla="*/ 1709739 w 2564131"/>
                  <a:gd name="connsiteY15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1139551 w 2564131"/>
                  <a:gd name="connsiteY7" fmla="*/ 1721386 h 2502221"/>
                  <a:gd name="connsiteX8" fmla="*/ 854393 w 2564131"/>
                  <a:gd name="connsiteY8" fmla="*/ 1567818 h 2502221"/>
                  <a:gd name="connsiteX9" fmla="*/ 854393 w 2564131"/>
                  <a:gd name="connsiteY9" fmla="*/ 467680 h 2502221"/>
                  <a:gd name="connsiteX10" fmla="*/ 1709739 w 2564131"/>
                  <a:gd name="connsiteY10" fmla="*/ 0 h 2502221"/>
                  <a:gd name="connsiteX11" fmla="*/ 2564131 w 2564131"/>
                  <a:gd name="connsiteY11" fmla="*/ 467677 h 2502221"/>
                  <a:gd name="connsiteX12" fmla="*/ 1709739 w 2564131"/>
                  <a:gd name="connsiteY12" fmla="*/ 934402 h 2502221"/>
                  <a:gd name="connsiteX13" fmla="*/ 854393 w 2564131"/>
                  <a:gd name="connsiteY13" fmla="*/ 467677 h 2502221"/>
                  <a:gd name="connsiteX14" fmla="*/ 1709739 w 2564131"/>
                  <a:gd name="connsiteY14" fmla="*/ 0 h 2502221"/>
                  <a:gd name="connsiteX0" fmla="*/ 854393 w 2564131"/>
                  <a:gd name="connsiteY0" fmla="*/ 467680 h 2502221"/>
                  <a:gd name="connsiteX1" fmla="*/ 1709737 w 2564131"/>
                  <a:gd name="connsiteY1" fmla="*/ 934405 h 2502221"/>
                  <a:gd name="connsiteX2" fmla="*/ 1709737 w 2564131"/>
                  <a:gd name="connsiteY2" fmla="*/ 2034543 h 2502221"/>
                  <a:gd name="connsiteX3" fmla="*/ 1709739 w 2564131"/>
                  <a:gd name="connsiteY3" fmla="*/ 2034544 h 2502221"/>
                  <a:gd name="connsiteX4" fmla="*/ 854393 w 2564131"/>
                  <a:gd name="connsiteY4" fmla="*/ 2502221 h 2502221"/>
                  <a:gd name="connsiteX5" fmla="*/ 0 w 2564131"/>
                  <a:gd name="connsiteY5" fmla="*/ 2034544 h 2502221"/>
                  <a:gd name="connsiteX6" fmla="*/ 854393 w 2564131"/>
                  <a:gd name="connsiteY6" fmla="*/ 1567819 h 2502221"/>
                  <a:gd name="connsiteX7" fmla="*/ 854393 w 2564131"/>
                  <a:gd name="connsiteY7" fmla="*/ 1567818 h 2502221"/>
                  <a:gd name="connsiteX8" fmla="*/ 854393 w 2564131"/>
                  <a:gd name="connsiteY8" fmla="*/ 467680 h 2502221"/>
                  <a:gd name="connsiteX9" fmla="*/ 1709739 w 2564131"/>
                  <a:gd name="connsiteY9" fmla="*/ 0 h 2502221"/>
                  <a:gd name="connsiteX10" fmla="*/ 2564131 w 2564131"/>
                  <a:gd name="connsiteY10" fmla="*/ 467677 h 2502221"/>
                  <a:gd name="connsiteX11" fmla="*/ 1709739 w 2564131"/>
                  <a:gd name="connsiteY11" fmla="*/ 934402 h 2502221"/>
                  <a:gd name="connsiteX12" fmla="*/ 854393 w 2564131"/>
                  <a:gd name="connsiteY12" fmla="*/ 467677 h 2502221"/>
                  <a:gd name="connsiteX13" fmla="*/ 1709739 w 2564131"/>
                  <a:gd name="connsiteY13" fmla="*/ 0 h 2502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4131" h="2502221">
                    <a:moveTo>
                      <a:pt x="854393" y="467680"/>
                    </a:moveTo>
                    <a:lnTo>
                      <a:pt x="1709737" y="934405"/>
                    </a:lnTo>
                    <a:lnTo>
                      <a:pt x="1709737" y="2034543"/>
                    </a:lnTo>
                    <a:cubicBezTo>
                      <a:pt x="1709738" y="2034543"/>
                      <a:pt x="1709738" y="2034544"/>
                      <a:pt x="1709739" y="2034544"/>
                    </a:cubicBezTo>
                    <a:lnTo>
                      <a:pt x="854393" y="2502221"/>
                    </a:lnTo>
                    <a:lnTo>
                      <a:pt x="0" y="2034544"/>
                    </a:lnTo>
                    <a:lnTo>
                      <a:pt x="854393" y="1567819"/>
                    </a:lnTo>
                    <a:lnTo>
                      <a:pt x="854393" y="1567818"/>
                    </a:lnTo>
                    <a:lnTo>
                      <a:pt x="854393" y="467680"/>
                    </a:lnTo>
                    <a:close/>
                    <a:moveTo>
                      <a:pt x="1709739" y="0"/>
                    </a:moveTo>
                    <a:lnTo>
                      <a:pt x="2564131" y="467677"/>
                    </a:lnTo>
                    <a:lnTo>
                      <a:pt x="1709739" y="934402"/>
                    </a:lnTo>
                    <a:lnTo>
                      <a:pt x="854393" y="467677"/>
                    </a:lnTo>
                    <a:lnTo>
                      <a:pt x="1709739" y="0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DF4BDA5-0196-465B-9592-AD537FCE4B9C}"/>
                  </a:ext>
                </a:extLst>
              </p:cNvPr>
              <p:cNvSpPr/>
              <p:nvPr/>
            </p:nvSpPr>
            <p:spPr bwMode="ltGray">
              <a:xfrm>
                <a:off x="10708694" y="5092729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1536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1536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2C953882-CF21-4072-808A-AFC6C6427081}"/>
                  </a:ext>
                </a:extLst>
              </p:cNvPr>
              <p:cNvSpPr/>
              <p:nvPr/>
            </p:nvSpPr>
            <p:spPr bwMode="ltGray">
              <a:xfrm>
                <a:off x="11441908" y="5092729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2489" y="1574959"/>
                    </a:lnTo>
                    <a:lnTo>
                      <a:pt x="862489" y="473869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24ACD3F6-35BF-4463-9A90-5F5B9025D6D9}"/>
                  </a:ext>
                </a:extLst>
              </p:cNvPr>
              <p:cNvSpPr/>
              <p:nvPr/>
            </p:nvSpPr>
            <p:spPr bwMode="ltGray">
              <a:xfrm>
                <a:off x="10708694" y="6036831"/>
                <a:ext cx="1479509" cy="809234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1536" y="7144"/>
                    </a:moveTo>
                    <a:lnTo>
                      <a:pt x="7144" y="474821"/>
                    </a:lnTo>
                    <a:lnTo>
                      <a:pt x="861536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6E0228F-415B-4662-977D-90C5D263A103}"/>
                  </a:ext>
                </a:extLst>
              </p:cNvPr>
              <p:cNvSpPr/>
              <p:nvPr/>
            </p:nvSpPr>
            <p:spPr bwMode="ltGray">
              <a:xfrm>
                <a:off x="10708694" y="1457714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1536" y="1107281"/>
                    </a:moveTo>
                    <a:lnTo>
                      <a:pt x="7144" y="1574959"/>
                    </a:lnTo>
                    <a:lnTo>
                      <a:pt x="7144" y="474821"/>
                    </a:lnTo>
                    <a:lnTo>
                      <a:pt x="861536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BBA85FE8-C6CE-42AD-9924-C426CEBA2C51}"/>
                  </a:ext>
                </a:extLst>
              </p:cNvPr>
              <p:cNvSpPr/>
              <p:nvPr/>
            </p:nvSpPr>
            <p:spPr bwMode="ltGray">
              <a:xfrm>
                <a:off x="11441908" y="1457714"/>
                <a:ext cx="743840" cy="1356898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2489" y="1574959"/>
                    </a:lnTo>
                    <a:lnTo>
                      <a:pt x="862489" y="474821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0FBB4D3-1D1C-41F7-856E-89287C5609D1}"/>
                  </a:ext>
                </a:extLst>
              </p:cNvPr>
              <p:cNvSpPr/>
              <p:nvPr/>
            </p:nvSpPr>
            <p:spPr bwMode="ltGray">
              <a:xfrm>
                <a:off x="10708694" y="2401820"/>
                <a:ext cx="1479509" cy="809235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1536" y="7144"/>
                    </a:moveTo>
                    <a:lnTo>
                      <a:pt x="7144" y="474821"/>
                    </a:lnTo>
                    <a:lnTo>
                      <a:pt x="861536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F5EE762-48D4-46D8-8ECD-7595053F7D6E}"/>
                  </a:ext>
                </a:extLst>
              </p:cNvPr>
              <p:cNvSpPr/>
              <p:nvPr/>
            </p:nvSpPr>
            <p:spPr bwMode="ltGray">
              <a:xfrm>
                <a:off x="11451715" y="2809296"/>
                <a:ext cx="734033" cy="1745983"/>
              </a:xfrm>
              <a:custGeom>
                <a:avLst/>
                <a:gdLst>
                  <a:gd name="connsiteX0" fmla="*/ 1709736 w 2565081"/>
                  <a:gd name="connsiteY0" fmla="*/ 0 h 2502215"/>
                  <a:gd name="connsiteX1" fmla="*/ 2565081 w 2565081"/>
                  <a:gd name="connsiteY1" fmla="*/ 467677 h 2502215"/>
                  <a:gd name="connsiteX2" fmla="*/ 1709736 w 2565081"/>
                  <a:gd name="connsiteY2" fmla="*/ 934402 h 2502215"/>
                  <a:gd name="connsiteX3" fmla="*/ 1709734 w 2565081"/>
                  <a:gd name="connsiteY3" fmla="*/ 934401 h 2502215"/>
                  <a:gd name="connsiteX4" fmla="*/ 1709734 w 2565081"/>
                  <a:gd name="connsiteY4" fmla="*/ 2035488 h 2502215"/>
                  <a:gd name="connsiteX5" fmla="*/ 1709738 w 2565081"/>
                  <a:gd name="connsiteY5" fmla="*/ 2035490 h 2502215"/>
                  <a:gd name="connsiteX6" fmla="*/ 855346 w 2565081"/>
                  <a:gd name="connsiteY6" fmla="*/ 2502215 h 2502215"/>
                  <a:gd name="connsiteX7" fmla="*/ 0 w 2565081"/>
                  <a:gd name="connsiteY7" fmla="*/ 2035490 h 2502215"/>
                  <a:gd name="connsiteX8" fmla="*/ 855345 w 2565081"/>
                  <a:gd name="connsiteY8" fmla="*/ 1567814 h 2502215"/>
                  <a:gd name="connsiteX9" fmla="*/ 855343 w 2565081"/>
                  <a:gd name="connsiteY9" fmla="*/ 1567813 h 2502215"/>
                  <a:gd name="connsiteX10" fmla="*/ 855343 w 2565081"/>
                  <a:gd name="connsiteY10" fmla="*/ 467677 h 2502215"/>
                  <a:gd name="connsiteX11" fmla="*/ 855343 w 2565081"/>
                  <a:gd name="connsiteY11" fmla="*/ 467675 h 2502215"/>
                  <a:gd name="connsiteX12" fmla="*/ 855345 w 2565081"/>
                  <a:gd name="connsiteY12" fmla="*/ 467676 h 2502215"/>
                  <a:gd name="connsiteX0" fmla="*/ 2565081 w 2671633"/>
                  <a:gd name="connsiteY0" fmla="*/ 467677 h 2502215"/>
                  <a:gd name="connsiteX1" fmla="*/ 1709736 w 2671633"/>
                  <a:gd name="connsiteY1" fmla="*/ 934402 h 2502215"/>
                  <a:gd name="connsiteX2" fmla="*/ 1709734 w 2671633"/>
                  <a:gd name="connsiteY2" fmla="*/ 934401 h 2502215"/>
                  <a:gd name="connsiteX3" fmla="*/ 1709734 w 2671633"/>
                  <a:gd name="connsiteY3" fmla="*/ 2035488 h 2502215"/>
                  <a:gd name="connsiteX4" fmla="*/ 1709738 w 2671633"/>
                  <a:gd name="connsiteY4" fmla="*/ 2035490 h 2502215"/>
                  <a:gd name="connsiteX5" fmla="*/ 855346 w 2671633"/>
                  <a:gd name="connsiteY5" fmla="*/ 2502215 h 2502215"/>
                  <a:gd name="connsiteX6" fmla="*/ 0 w 2671633"/>
                  <a:gd name="connsiteY6" fmla="*/ 2035490 h 2502215"/>
                  <a:gd name="connsiteX7" fmla="*/ 855345 w 2671633"/>
                  <a:gd name="connsiteY7" fmla="*/ 1567814 h 2502215"/>
                  <a:gd name="connsiteX8" fmla="*/ 855343 w 2671633"/>
                  <a:gd name="connsiteY8" fmla="*/ 1567813 h 2502215"/>
                  <a:gd name="connsiteX9" fmla="*/ 855343 w 2671633"/>
                  <a:gd name="connsiteY9" fmla="*/ 467677 h 2502215"/>
                  <a:gd name="connsiteX10" fmla="*/ 855343 w 2671633"/>
                  <a:gd name="connsiteY10" fmla="*/ 467675 h 2502215"/>
                  <a:gd name="connsiteX11" fmla="*/ 855345 w 2671633"/>
                  <a:gd name="connsiteY11" fmla="*/ 467676 h 2502215"/>
                  <a:gd name="connsiteX12" fmla="*/ 1709736 w 2671633"/>
                  <a:gd name="connsiteY12" fmla="*/ 0 h 2502215"/>
                  <a:gd name="connsiteX13" fmla="*/ 2671633 w 2671633"/>
                  <a:gd name="connsiteY13" fmla="*/ 574229 h 2502215"/>
                  <a:gd name="connsiteX0" fmla="*/ 2565081 w 2565081"/>
                  <a:gd name="connsiteY0" fmla="*/ 467677 h 2502215"/>
                  <a:gd name="connsiteX1" fmla="*/ 1709736 w 2565081"/>
                  <a:gd name="connsiteY1" fmla="*/ 934402 h 2502215"/>
                  <a:gd name="connsiteX2" fmla="*/ 1709734 w 2565081"/>
                  <a:gd name="connsiteY2" fmla="*/ 934401 h 2502215"/>
                  <a:gd name="connsiteX3" fmla="*/ 1709734 w 2565081"/>
                  <a:gd name="connsiteY3" fmla="*/ 2035488 h 2502215"/>
                  <a:gd name="connsiteX4" fmla="*/ 1709738 w 2565081"/>
                  <a:gd name="connsiteY4" fmla="*/ 2035490 h 2502215"/>
                  <a:gd name="connsiteX5" fmla="*/ 855346 w 2565081"/>
                  <a:gd name="connsiteY5" fmla="*/ 2502215 h 2502215"/>
                  <a:gd name="connsiteX6" fmla="*/ 0 w 2565081"/>
                  <a:gd name="connsiteY6" fmla="*/ 2035490 h 2502215"/>
                  <a:gd name="connsiteX7" fmla="*/ 855345 w 2565081"/>
                  <a:gd name="connsiteY7" fmla="*/ 1567814 h 2502215"/>
                  <a:gd name="connsiteX8" fmla="*/ 855343 w 2565081"/>
                  <a:gd name="connsiteY8" fmla="*/ 1567813 h 2502215"/>
                  <a:gd name="connsiteX9" fmla="*/ 855343 w 2565081"/>
                  <a:gd name="connsiteY9" fmla="*/ 467677 h 2502215"/>
                  <a:gd name="connsiteX10" fmla="*/ 855343 w 2565081"/>
                  <a:gd name="connsiteY10" fmla="*/ 467675 h 2502215"/>
                  <a:gd name="connsiteX11" fmla="*/ 855345 w 2565081"/>
                  <a:gd name="connsiteY11" fmla="*/ 467676 h 2502215"/>
                  <a:gd name="connsiteX12" fmla="*/ 1709736 w 2565081"/>
                  <a:gd name="connsiteY12" fmla="*/ 0 h 2502215"/>
                  <a:gd name="connsiteX0" fmla="*/ 2565081 w 2565081"/>
                  <a:gd name="connsiteY0" fmla="*/ 2 h 2034540"/>
                  <a:gd name="connsiteX1" fmla="*/ 1709736 w 2565081"/>
                  <a:gd name="connsiteY1" fmla="*/ 466727 h 2034540"/>
                  <a:gd name="connsiteX2" fmla="*/ 1709734 w 2565081"/>
                  <a:gd name="connsiteY2" fmla="*/ 466726 h 2034540"/>
                  <a:gd name="connsiteX3" fmla="*/ 1709734 w 2565081"/>
                  <a:gd name="connsiteY3" fmla="*/ 1567813 h 2034540"/>
                  <a:gd name="connsiteX4" fmla="*/ 1709738 w 2565081"/>
                  <a:gd name="connsiteY4" fmla="*/ 1567815 h 2034540"/>
                  <a:gd name="connsiteX5" fmla="*/ 855346 w 2565081"/>
                  <a:gd name="connsiteY5" fmla="*/ 2034540 h 2034540"/>
                  <a:gd name="connsiteX6" fmla="*/ 0 w 2565081"/>
                  <a:gd name="connsiteY6" fmla="*/ 1567815 h 2034540"/>
                  <a:gd name="connsiteX7" fmla="*/ 855345 w 2565081"/>
                  <a:gd name="connsiteY7" fmla="*/ 1100139 h 2034540"/>
                  <a:gd name="connsiteX8" fmla="*/ 855343 w 2565081"/>
                  <a:gd name="connsiteY8" fmla="*/ 1100138 h 2034540"/>
                  <a:gd name="connsiteX9" fmla="*/ 855343 w 2565081"/>
                  <a:gd name="connsiteY9" fmla="*/ 2 h 2034540"/>
                  <a:gd name="connsiteX10" fmla="*/ 855343 w 2565081"/>
                  <a:gd name="connsiteY10" fmla="*/ 0 h 2034540"/>
                  <a:gd name="connsiteX11" fmla="*/ 855345 w 2565081"/>
                  <a:gd name="connsiteY11" fmla="*/ 1 h 2034540"/>
                  <a:gd name="connsiteX0" fmla="*/ 1709736 w 1709737"/>
                  <a:gd name="connsiteY0" fmla="*/ 466727 h 2034540"/>
                  <a:gd name="connsiteX1" fmla="*/ 1709734 w 1709737"/>
                  <a:gd name="connsiteY1" fmla="*/ 466726 h 2034540"/>
                  <a:gd name="connsiteX2" fmla="*/ 1709734 w 1709737"/>
                  <a:gd name="connsiteY2" fmla="*/ 1567813 h 2034540"/>
                  <a:gd name="connsiteX3" fmla="*/ 1709738 w 1709737"/>
                  <a:gd name="connsiteY3" fmla="*/ 1567815 h 2034540"/>
                  <a:gd name="connsiteX4" fmla="*/ 855346 w 1709737"/>
                  <a:gd name="connsiteY4" fmla="*/ 2034540 h 2034540"/>
                  <a:gd name="connsiteX5" fmla="*/ 0 w 1709737"/>
                  <a:gd name="connsiteY5" fmla="*/ 1567815 h 2034540"/>
                  <a:gd name="connsiteX6" fmla="*/ 855345 w 1709737"/>
                  <a:gd name="connsiteY6" fmla="*/ 1100139 h 2034540"/>
                  <a:gd name="connsiteX7" fmla="*/ 855343 w 1709737"/>
                  <a:gd name="connsiteY7" fmla="*/ 1100138 h 2034540"/>
                  <a:gd name="connsiteX8" fmla="*/ 855343 w 1709737"/>
                  <a:gd name="connsiteY8" fmla="*/ 2 h 2034540"/>
                  <a:gd name="connsiteX9" fmla="*/ 855343 w 1709737"/>
                  <a:gd name="connsiteY9" fmla="*/ 0 h 2034540"/>
                  <a:gd name="connsiteX10" fmla="*/ 855345 w 1709737"/>
                  <a:gd name="connsiteY10" fmla="*/ 1 h 2034540"/>
                  <a:gd name="connsiteX0" fmla="*/ 1709736 w 1709738"/>
                  <a:gd name="connsiteY0" fmla="*/ 466727 h 2034540"/>
                  <a:gd name="connsiteX1" fmla="*/ 1709734 w 1709738"/>
                  <a:gd name="connsiteY1" fmla="*/ 1567813 h 2034540"/>
                  <a:gd name="connsiteX2" fmla="*/ 1709738 w 1709738"/>
                  <a:gd name="connsiteY2" fmla="*/ 1567815 h 2034540"/>
                  <a:gd name="connsiteX3" fmla="*/ 855346 w 1709738"/>
                  <a:gd name="connsiteY3" fmla="*/ 2034540 h 2034540"/>
                  <a:gd name="connsiteX4" fmla="*/ 0 w 1709738"/>
                  <a:gd name="connsiteY4" fmla="*/ 1567815 h 2034540"/>
                  <a:gd name="connsiteX5" fmla="*/ 855345 w 1709738"/>
                  <a:gd name="connsiteY5" fmla="*/ 1100139 h 2034540"/>
                  <a:gd name="connsiteX6" fmla="*/ 855343 w 1709738"/>
                  <a:gd name="connsiteY6" fmla="*/ 1100138 h 2034540"/>
                  <a:gd name="connsiteX7" fmla="*/ 855343 w 1709738"/>
                  <a:gd name="connsiteY7" fmla="*/ 2 h 2034540"/>
                  <a:gd name="connsiteX8" fmla="*/ 855343 w 1709738"/>
                  <a:gd name="connsiteY8" fmla="*/ 0 h 2034540"/>
                  <a:gd name="connsiteX9" fmla="*/ 855345 w 1709738"/>
                  <a:gd name="connsiteY9" fmla="*/ 1 h 2034540"/>
                  <a:gd name="connsiteX0" fmla="*/ 1709736 w 1709736"/>
                  <a:gd name="connsiteY0" fmla="*/ 466727 h 2034540"/>
                  <a:gd name="connsiteX1" fmla="*/ 1709734 w 1709736"/>
                  <a:gd name="connsiteY1" fmla="*/ 1567813 h 2034540"/>
                  <a:gd name="connsiteX2" fmla="*/ 855346 w 1709736"/>
                  <a:gd name="connsiteY2" fmla="*/ 2034540 h 2034540"/>
                  <a:gd name="connsiteX3" fmla="*/ 0 w 1709736"/>
                  <a:gd name="connsiteY3" fmla="*/ 1567815 h 2034540"/>
                  <a:gd name="connsiteX4" fmla="*/ 855345 w 1709736"/>
                  <a:gd name="connsiteY4" fmla="*/ 1100139 h 2034540"/>
                  <a:gd name="connsiteX5" fmla="*/ 855343 w 1709736"/>
                  <a:gd name="connsiteY5" fmla="*/ 1100138 h 2034540"/>
                  <a:gd name="connsiteX6" fmla="*/ 855343 w 1709736"/>
                  <a:gd name="connsiteY6" fmla="*/ 2 h 2034540"/>
                  <a:gd name="connsiteX7" fmla="*/ 855343 w 1709736"/>
                  <a:gd name="connsiteY7" fmla="*/ 0 h 2034540"/>
                  <a:gd name="connsiteX8" fmla="*/ 855345 w 1709736"/>
                  <a:gd name="connsiteY8" fmla="*/ 1 h 2034540"/>
                  <a:gd name="connsiteX0" fmla="*/ 1709734 w 1709734"/>
                  <a:gd name="connsiteY0" fmla="*/ 1567813 h 2034540"/>
                  <a:gd name="connsiteX1" fmla="*/ 855346 w 1709734"/>
                  <a:gd name="connsiteY1" fmla="*/ 2034540 h 2034540"/>
                  <a:gd name="connsiteX2" fmla="*/ 0 w 1709734"/>
                  <a:gd name="connsiteY2" fmla="*/ 1567815 h 2034540"/>
                  <a:gd name="connsiteX3" fmla="*/ 855345 w 1709734"/>
                  <a:gd name="connsiteY3" fmla="*/ 1100139 h 2034540"/>
                  <a:gd name="connsiteX4" fmla="*/ 855343 w 1709734"/>
                  <a:gd name="connsiteY4" fmla="*/ 1100138 h 2034540"/>
                  <a:gd name="connsiteX5" fmla="*/ 855343 w 1709734"/>
                  <a:gd name="connsiteY5" fmla="*/ 2 h 2034540"/>
                  <a:gd name="connsiteX6" fmla="*/ 855343 w 1709734"/>
                  <a:gd name="connsiteY6" fmla="*/ 0 h 2034540"/>
                  <a:gd name="connsiteX7" fmla="*/ 855345 w 1709734"/>
                  <a:gd name="connsiteY7" fmla="*/ 1 h 2034540"/>
                  <a:gd name="connsiteX0" fmla="*/ 855346 w 855346"/>
                  <a:gd name="connsiteY0" fmla="*/ 2034540 h 2034540"/>
                  <a:gd name="connsiteX1" fmla="*/ 0 w 855346"/>
                  <a:gd name="connsiteY1" fmla="*/ 1567815 h 2034540"/>
                  <a:gd name="connsiteX2" fmla="*/ 855345 w 855346"/>
                  <a:gd name="connsiteY2" fmla="*/ 1100139 h 2034540"/>
                  <a:gd name="connsiteX3" fmla="*/ 855343 w 855346"/>
                  <a:gd name="connsiteY3" fmla="*/ 1100138 h 2034540"/>
                  <a:gd name="connsiteX4" fmla="*/ 855343 w 855346"/>
                  <a:gd name="connsiteY4" fmla="*/ 2 h 2034540"/>
                  <a:gd name="connsiteX5" fmla="*/ 855343 w 855346"/>
                  <a:gd name="connsiteY5" fmla="*/ 0 h 2034540"/>
                  <a:gd name="connsiteX6" fmla="*/ 855345 w 855346"/>
                  <a:gd name="connsiteY6" fmla="*/ 1 h 2034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5346" h="2034540">
                    <a:moveTo>
                      <a:pt x="855346" y="2034540"/>
                    </a:moveTo>
                    <a:lnTo>
                      <a:pt x="0" y="1567815"/>
                    </a:lnTo>
                    <a:lnTo>
                      <a:pt x="855345" y="1100139"/>
                    </a:lnTo>
                    <a:cubicBezTo>
                      <a:pt x="855344" y="1100139"/>
                      <a:pt x="855344" y="1100138"/>
                      <a:pt x="855343" y="1100138"/>
                    </a:cubicBezTo>
                    <a:lnTo>
                      <a:pt x="855343" y="2"/>
                    </a:lnTo>
                    <a:lnTo>
                      <a:pt x="855343" y="0"/>
                    </a:lnTo>
                    <a:cubicBezTo>
                      <a:pt x="855344" y="0"/>
                      <a:pt x="855344" y="1"/>
                      <a:pt x="855345" y="1"/>
                    </a:cubicBezTo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5602528A-0204-4F83-A3CC-B19E5ED41C75}"/>
                  </a:ext>
                </a:extLst>
              </p:cNvPr>
              <p:cNvCxnSpPr/>
              <p:nvPr/>
            </p:nvCxnSpPr>
            <p:spPr bwMode="ltGray">
              <a:xfrm>
                <a:off x="9981203" y="5098858"/>
                <a:ext cx="733213" cy="400531"/>
              </a:xfrm>
              <a:prstGeom prst="line">
                <a:avLst/>
              </a:pr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cxn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570E694A-2FDE-4ED0-B17A-283BAEEEBC3F}"/>
                </a:ext>
              </a:extLst>
            </p:cNvPr>
            <p:cNvGrpSpPr/>
            <p:nvPr userDrawn="1"/>
          </p:nvGrpSpPr>
          <p:grpSpPr bwMode="ltGray">
            <a:xfrm>
              <a:off x="7545167" y="-21839"/>
              <a:ext cx="1192433" cy="1098538"/>
              <a:chOff x="7545167" y="-9139"/>
              <a:chExt cx="1192433" cy="1098538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3014F876-92BB-450A-A3A6-EB7B6C2CB558}"/>
                  </a:ext>
                </a:extLst>
              </p:cNvPr>
              <p:cNvSpPr/>
              <p:nvPr userDrawn="1"/>
            </p:nvSpPr>
            <p:spPr bwMode="ltGray">
              <a:xfrm>
                <a:off x="7550108" y="-9139"/>
                <a:ext cx="591604" cy="774738"/>
              </a:xfrm>
              <a:custGeom>
                <a:avLst/>
                <a:gdLst>
                  <a:gd name="connsiteX0" fmla="*/ 24121 w 591604"/>
                  <a:gd name="connsiteY0" fmla="*/ 0 h 774738"/>
                  <a:gd name="connsiteX1" fmla="*/ 591604 w 591604"/>
                  <a:gd name="connsiteY1" fmla="*/ 0 h 774738"/>
                  <a:gd name="connsiteX2" fmla="*/ 591604 w 591604"/>
                  <a:gd name="connsiteY2" fmla="*/ 451265 h 774738"/>
                  <a:gd name="connsiteX3" fmla="*/ 0 w 591604"/>
                  <a:gd name="connsiteY3" fmla="*/ 774738 h 774738"/>
                  <a:gd name="connsiteX4" fmla="*/ 0 w 591604"/>
                  <a:gd name="connsiteY4" fmla="*/ 13162 h 77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1604" h="774738">
                    <a:moveTo>
                      <a:pt x="24121" y="0"/>
                    </a:moveTo>
                    <a:lnTo>
                      <a:pt x="591604" y="0"/>
                    </a:lnTo>
                    <a:lnTo>
                      <a:pt x="591604" y="451265"/>
                    </a:lnTo>
                    <a:lnTo>
                      <a:pt x="0" y="774738"/>
                    </a:lnTo>
                    <a:lnTo>
                      <a:pt x="0" y="13162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1AFE4E51-6693-4C7C-9EE7-633EA9AAA2AC}"/>
                  </a:ext>
                </a:extLst>
              </p:cNvPr>
              <p:cNvSpPr/>
              <p:nvPr userDrawn="1"/>
            </p:nvSpPr>
            <p:spPr bwMode="ltGray">
              <a:xfrm>
                <a:off x="8141712" y="-9139"/>
                <a:ext cx="590944" cy="774738"/>
              </a:xfrm>
              <a:custGeom>
                <a:avLst/>
                <a:gdLst>
                  <a:gd name="connsiteX0" fmla="*/ 0 w 590944"/>
                  <a:gd name="connsiteY0" fmla="*/ 0 h 774738"/>
                  <a:gd name="connsiteX1" fmla="*/ 566850 w 590944"/>
                  <a:gd name="connsiteY1" fmla="*/ 0 h 774738"/>
                  <a:gd name="connsiteX2" fmla="*/ 590944 w 590944"/>
                  <a:gd name="connsiteY2" fmla="*/ 13162 h 774738"/>
                  <a:gd name="connsiteX3" fmla="*/ 590944 w 590944"/>
                  <a:gd name="connsiteY3" fmla="*/ 774738 h 774738"/>
                  <a:gd name="connsiteX4" fmla="*/ 0 w 590944"/>
                  <a:gd name="connsiteY4" fmla="*/ 451265 h 774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0944" h="774738">
                    <a:moveTo>
                      <a:pt x="0" y="0"/>
                    </a:moveTo>
                    <a:lnTo>
                      <a:pt x="566850" y="0"/>
                    </a:lnTo>
                    <a:lnTo>
                      <a:pt x="590944" y="13162"/>
                    </a:lnTo>
                    <a:lnTo>
                      <a:pt x="590944" y="774738"/>
                    </a:lnTo>
                    <a:lnTo>
                      <a:pt x="0" y="451265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22550D5-A578-4C33-B405-092D50801565}"/>
                  </a:ext>
                </a:extLst>
              </p:cNvPr>
              <p:cNvSpPr/>
              <p:nvPr userDrawn="1"/>
            </p:nvSpPr>
            <p:spPr bwMode="ltGray">
              <a:xfrm>
                <a:off x="7545167" y="437185"/>
                <a:ext cx="1192433" cy="652214"/>
              </a:xfrm>
              <a:custGeom>
                <a:avLst/>
                <a:gdLst/>
                <a:ahLst/>
                <a:cxnLst/>
                <a:rect l="0" t="0" r="0" b="0"/>
                <a:pathLst>
                  <a:path w="1724025" h="942975">
                    <a:moveTo>
                      <a:pt x="862489" y="7144"/>
                    </a:moveTo>
                    <a:lnTo>
                      <a:pt x="7144" y="474821"/>
                    </a:lnTo>
                    <a:lnTo>
                      <a:pt x="862489" y="941546"/>
                    </a:lnTo>
                    <a:lnTo>
                      <a:pt x="1716881" y="474821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A5C88A0-A89F-42B9-B5E5-623E0E0D7555}"/>
                </a:ext>
              </a:extLst>
            </p:cNvPr>
            <p:cNvGrpSpPr/>
            <p:nvPr userDrawn="1"/>
          </p:nvGrpSpPr>
          <p:grpSpPr bwMode="ltGray">
            <a:xfrm>
              <a:off x="6256117" y="5896894"/>
              <a:ext cx="1057910" cy="971314"/>
              <a:chOff x="6256117" y="5896894"/>
              <a:chExt cx="1057910" cy="971314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C4AD7328-AEE6-43BE-8744-DE52D5F8CC2E}"/>
                  </a:ext>
                </a:extLst>
              </p:cNvPr>
              <p:cNvSpPr/>
              <p:nvPr userDrawn="1"/>
            </p:nvSpPr>
            <p:spPr bwMode="ltGray">
              <a:xfrm>
                <a:off x="6256117" y="5896894"/>
                <a:ext cx="532466" cy="971314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862489" y="1107281"/>
                    </a:moveTo>
                    <a:lnTo>
                      <a:pt x="7144" y="1574959"/>
                    </a:lnTo>
                    <a:lnTo>
                      <a:pt x="7144" y="473869"/>
                    </a:lnTo>
                    <a:lnTo>
                      <a:pt x="862489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0DC1356-0D84-4394-B0FF-A91903B8585E}"/>
                  </a:ext>
                </a:extLst>
              </p:cNvPr>
              <p:cNvSpPr/>
              <p:nvPr userDrawn="1"/>
            </p:nvSpPr>
            <p:spPr bwMode="ltGray">
              <a:xfrm>
                <a:off x="6781561" y="5896894"/>
                <a:ext cx="532466" cy="971314"/>
              </a:xfrm>
              <a:custGeom>
                <a:avLst/>
                <a:gdLst/>
                <a:ahLst/>
                <a:cxnLst/>
                <a:rect l="0" t="0" r="0" b="0"/>
                <a:pathLst>
                  <a:path w="866775" h="1581150">
                    <a:moveTo>
                      <a:pt x="7144" y="1107281"/>
                    </a:moveTo>
                    <a:lnTo>
                      <a:pt x="861536" y="1574959"/>
                    </a:lnTo>
                    <a:lnTo>
                      <a:pt x="861536" y="473869"/>
                    </a:lnTo>
                    <a:lnTo>
                      <a:pt x="7144" y="7144"/>
                    </a:lnTo>
                    <a:close/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5CA4391C-EE34-4D39-AC03-6D3272F213DC}"/>
                  </a:ext>
                </a:extLst>
              </p:cNvPr>
              <p:cNvSpPr/>
              <p:nvPr userDrawn="1"/>
            </p:nvSpPr>
            <p:spPr bwMode="ltGray">
              <a:xfrm>
                <a:off x="6260506" y="6577107"/>
                <a:ext cx="1050305" cy="287297"/>
              </a:xfrm>
              <a:custGeom>
                <a:avLst/>
                <a:gdLst>
                  <a:gd name="connsiteX0" fmla="*/ 855344 w 1709736"/>
                  <a:gd name="connsiteY0" fmla="*/ 934401 h 1083252"/>
                  <a:gd name="connsiteX1" fmla="*/ 1709736 w 1709736"/>
                  <a:gd name="connsiteY1" fmla="*/ 467676 h 1083252"/>
                  <a:gd name="connsiteX2" fmla="*/ 855344 w 1709736"/>
                  <a:gd name="connsiteY2" fmla="*/ -1 h 1083252"/>
                  <a:gd name="connsiteX3" fmla="*/ -1 w 1709736"/>
                  <a:gd name="connsiteY3" fmla="*/ 467676 h 1083252"/>
                  <a:gd name="connsiteX4" fmla="*/ 1004194 w 1709736"/>
                  <a:gd name="connsiteY4" fmla="*/ 1083251 h 1083252"/>
                  <a:gd name="connsiteX0" fmla="*/ 855346 w 1709738"/>
                  <a:gd name="connsiteY0" fmla="*/ 934403 h 934403"/>
                  <a:gd name="connsiteX1" fmla="*/ 1709738 w 1709738"/>
                  <a:gd name="connsiteY1" fmla="*/ 467678 h 934403"/>
                  <a:gd name="connsiteX2" fmla="*/ 855346 w 1709738"/>
                  <a:gd name="connsiteY2" fmla="*/ 1 h 934403"/>
                  <a:gd name="connsiteX3" fmla="*/ 1 w 1709738"/>
                  <a:gd name="connsiteY3" fmla="*/ 467678 h 934403"/>
                  <a:gd name="connsiteX0" fmla="*/ 1709736 w 1709736"/>
                  <a:gd name="connsiteY0" fmla="*/ 467676 h 467676"/>
                  <a:gd name="connsiteX1" fmla="*/ 855344 w 1709736"/>
                  <a:gd name="connsiteY1" fmla="*/ -1 h 467676"/>
                  <a:gd name="connsiteX2" fmla="*/ -1 w 1709736"/>
                  <a:gd name="connsiteY2" fmla="*/ 467676 h 467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09736" h="467676">
                    <a:moveTo>
                      <a:pt x="1709736" y="467676"/>
                    </a:moveTo>
                    <a:lnTo>
                      <a:pt x="855344" y="-1"/>
                    </a:lnTo>
                    <a:lnTo>
                      <a:pt x="-1" y="467676"/>
                    </a:lnTo>
                  </a:path>
                </a:pathLst>
              </a:custGeom>
              <a:noFill/>
              <a:ln w="17463" cap="flat">
                <a:solidFill>
                  <a:srgbClr val="D83B0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lvl="0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46111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7A4052-B253-47C8-BF75-7D12EA93C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A2C53A-B992-446C-B9AD-01E3CABD5747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65371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3EA769-5577-4CAA-98B5-02E5BD67F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201930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9D39E5-3A5A-4A07-B14E-83AF28461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9697916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ltGray">
          <a:xfrm>
            <a:off x="0" y="1860549"/>
            <a:ext cx="12188952" cy="3149601"/>
          </a:xfrm>
          <a:prstGeom prst="rect">
            <a:avLst/>
          </a:prstGeom>
        </p:spPr>
      </p:pic>
      <p:pic>
        <p:nvPicPr>
          <p:cNvPr id="8" name="MS logo white - EMF" descr="Microsoft logo white text version">
            <a:extLst>
              <a:ext uri="{FF2B5EF4-FFF2-40B4-BE49-F238E27FC236}">
                <a16:creationId xmlns:a16="http://schemas.microsoft.com/office/drawing/2014/main" id="{10847DFE-DD48-4C93-84DD-AE782B2A9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B45E500-FA10-48B3-B0F7-A9DC5DCCC8DA}"/>
              </a:ext>
            </a:extLst>
          </p:cNvPr>
          <p:cNvSpPr txBox="1">
            <a:spLocks/>
          </p:cNvSpPr>
          <p:nvPr userDrawn="1"/>
        </p:nvSpPr>
        <p:spPr>
          <a:xfrm>
            <a:off x="588263" y="3066017"/>
            <a:ext cx="7488937" cy="738664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200" b="0" kern="1200" cap="none" spc="-50" baseline="0">
                <a:ln w="3175">
                  <a:noFill/>
                </a:ln>
                <a:solidFill>
                  <a:srgbClr val="FFFFFF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sz="4800">
                <a:solidFill>
                  <a:schemeClr val="tx1"/>
                </a:solidFill>
                <a:latin typeface="Segoe UI" panose="020B0502040204020203" pitchFamily="34" charset="0"/>
              </a:rPr>
              <a:t>2019 MVP Global Summit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A64C85A-0B3C-438F-B3E5-8B0A76CFB3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589301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hidden">
          <a:xfrm>
            <a:off x="0" y="1860549"/>
            <a:ext cx="12188952" cy="31496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7488937" cy="55399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729081"/>
            <a:ext cx="7488937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Presenter name </a:t>
            </a:r>
          </a:p>
        </p:txBody>
      </p:sp>
    </p:spTree>
    <p:extLst>
      <p:ext uri="{BB962C8B-B14F-4D97-AF65-F5344CB8AC3E}">
        <p14:creationId xmlns:p14="http://schemas.microsoft.com/office/powerpoint/2010/main" val="133897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563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8" orient="horz" pos="1517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3EA769-5577-4CAA-98B5-02E5BD67F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201930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9D39E5-3A5A-4A07-B14E-83AF28461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415224402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7A4052-B253-47C8-BF75-7D12EA93C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A2C53A-B992-446C-B9AD-01E3CABD5747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0815539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A089D6-E53B-498E-9A2E-965393817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2021114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+mn-lt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>
                <a:latin typeface="+mn-lt"/>
              </a:defRPr>
            </a:lvl2pPr>
            <a:lvl3pPr marL="450850" indent="0">
              <a:buFont typeface="Wingdings" panose="05000000000000000000" pitchFamily="2" charset="2"/>
              <a:buNone/>
              <a:tabLst/>
              <a:defRPr sz="1600" b="0">
                <a:latin typeface="+mn-lt"/>
              </a:defRPr>
            </a:lvl3pPr>
            <a:lvl4pPr marL="652462" indent="0">
              <a:buFont typeface="Wingdings" panose="05000000000000000000" pitchFamily="2" charset="2"/>
              <a:buNone/>
              <a:defRPr sz="1400" b="0">
                <a:latin typeface="+mn-lt"/>
              </a:defRPr>
            </a:lvl4pPr>
            <a:lvl5pPr marL="854075" indent="0">
              <a:buFont typeface="Wingdings" panose="05000000000000000000" pitchFamily="2" charset="2"/>
              <a:buNone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2021114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+mn-lt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>
                <a:latin typeface="+mn-lt"/>
              </a:defRPr>
            </a:lvl2pPr>
            <a:lvl3pPr marL="450850" indent="0">
              <a:buFont typeface="Wingdings" panose="05000000000000000000" pitchFamily="2" charset="2"/>
              <a:buNone/>
              <a:tabLst/>
              <a:defRPr sz="1600" b="0">
                <a:latin typeface="+mn-lt"/>
              </a:defRPr>
            </a:lvl3pPr>
            <a:lvl4pPr marL="652462" indent="0">
              <a:buFont typeface="Wingdings" panose="05000000000000000000" pitchFamily="2" charset="2"/>
              <a:buNone/>
              <a:defRPr sz="1400" b="0">
                <a:latin typeface="+mn-lt"/>
              </a:defRPr>
            </a:lvl4pPr>
            <a:lvl5pPr marL="854075" indent="0">
              <a:buFont typeface="Wingdings" panose="05000000000000000000" pitchFamily="2" charset="2"/>
              <a:buNone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B0F6F4-4206-4E96-8712-F1C7B913EA7F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2863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289CC-0543-4A9A-B58D-8B2BCF59D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solidFill>
                  <a:srgbClr val="002060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9D609-1EF3-41E1-B753-E38D22DE8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72172C-F518-4A10-8AE9-D8384B81E26F}"/>
              </a:ext>
            </a:extLst>
          </p:cNvPr>
          <p:cNvSpPr/>
          <p:nvPr userDrawn="1"/>
        </p:nvSpPr>
        <p:spPr>
          <a:xfrm>
            <a:off x="0" y="6319880"/>
            <a:ext cx="12192000" cy="538120"/>
          </a:xfrm>
          <a:prstGeom prst="rect">
            <a:avLst/>
          </a:prstGeom>
          <a:solidFill>
            <a:srgbClr val="A13638"/>
          </a:solidFill>
          <a:ln>
            <a:solidFill>
              <a:srgbClr val="A13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Image result for microsoft">
            <a:extLst>
              <a:ext uri="{FF2B5EF4-FFF2-40B4-BE49-F238E27FC236}">
                <a16:creationId xmlns:a16="http://schemas.microsoft.com/office/drawing/2014/main" id="{6B3D019A-1449-43C1-B94C-A71543603A3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54" y="6246929"/>
            <a:ext cx="1655971" cy="6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DCB46247-9858-4361-883B-480A3D87F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36"/>
          <a:stretch/>
        </p:blipFill>
        <p:spPr>
          <a:xfrm flipH="1">
            <a:off x="9153525" y="-28575"/>
            <a:ext cx="30384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465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31CA73-AF2A-4516-A327-EB227EDCD1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2025650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+mn-lt"/>
                <a:cs typeface="Segoe UI" panose="020B05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>
                <a:latin typeface="+mn-lt"/>
              </a:defRPr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>
                <a:latin typeface="+mn-lt"/>
              </a:defRPr>
            </a:lvl3pPr>
            <a:lvl4pPr marL="828675" indent="-176213">
              <a:buFont typeface="Wingdings" panose="05000000000000000000" pitchFamily="2" charset="2"/>
              <a:buChar char=""/>
              <a:defRPr sz="1400" b="0">
                <a:latin typeface="+mn-lt"/>
              </a:defRPr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2025650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+mn-lt"/>
                <a:cs typeface="Segoe UI" panose="020B05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>
                <a:latin typeface="+mn-lt"/>
              </a:defRPr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>
                <a:latin typeface="+mn-lt"/>
              </a:defRPr>
            </a:lvl3pPr>
            <a:lvl4pPr marL="828675" indent="-176213">
              <a:buFont typeface="Wingdings" panose="05000000000000000000" pitchFamily="2" charset="2"/>
              <a:buChar char=""/>
              <a:defRPr sz="1400" b="0">
                <a:latin typeface="+mn-lt"/>
              </a:defRPr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13353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E05BF7-B13E-4C69-BE51-FCEB1AF366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8A3B5FB-42E4-4D20-8106-6FFB720920F7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271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977C0-5FDC-44D0-8DD1-E2C749313F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8573FE-A29E-4FD3-9CEE-0010FCAE4C9A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712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 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977C0-5FDC-44D0-8DD1-E2C749313F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91440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Micrsoft</a:t>
            </a:r>
            <a:r>
              <a:rPr lang="en-US"/>
              <a:t> Confidential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28322C-2EBC-439D-9D6E-AC874F3C0E6A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46444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6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38554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1CB1072-EF9A-4342-89CC-E3EAE9292E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9435C7-82AC-47F4-A1A7-F15589299C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55603326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3152001"/>
            <a:ext cx="4161981" cy="553998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067B08DA-CF62-4D47-A3DD-E4F37C116FA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3958B3-2143-4C71-A9EB-901CFC3E827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9645883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78DB3D6-1E8F-4F8E-882E-4106AF336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63285199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38554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1796AD-3AF8-4875-89E9-528AA87FF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EE276D-2889-40BF-8826-4707E5F15AF0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13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056031-4AE1-49FA-AD48-8DC2190353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9700185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FD0B31-C186-4A11-98C1-098B5E6EF4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812494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B9773E-3420-4023-8C94-516688A0C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1">
                    <a:lumMod val="50000"/>
                  </a:schemeClr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58414E-9258-40E5-BB6B-7CA1360FA8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A9E17F-E181-41CB-A7A7-04253057FE89}"/>
              </a:ext>
            </a:extLst>
          </p:cNvPr>
          <p:cNvSpPr/>
          <p:nvPr userDrawn="1"/>
        </p:nvSpPr>
        <p:spPr>
          <a:xfrm>
            <a:off x="0" y="6319880"/>
            <a:ext cx="12192000" cy="538120"/>
          </a:xfrm>
          <a:prstGeom prst="rect">
            <a:avLst/>
          </a:prstGeom>
          <a:solidFill>
            <a:srgbClr val="A13638"/>
          </a:solidFill>
          <a:ln>
            <a:solidFill>
              <a:srgbClr val="A13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Image result for microsoft">
            <a:extLst>
              <a:ext uri="{FF2B5EF4-FFF2-40B4-BE49-F238E27FC236}">
                <a16:creationId xmlns:a16="http://schemas.microsoft.com/office/drawing/2014/main" id="{23F9887D-E2B0-4FA4-912E-920C185B17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54" y="6246929"/>
            <a:ext cx="1655971" cy="6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56097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AE6440-EB2F-4A87-89CE-C795348003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800051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 with gri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2DC282F-1E23-444C-955D-CA1EF14411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664983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5650612-28EC-40EF-BDF9-8D72D7F7D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7901428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1291B0CF-9615-4684-B7F1-8E5483826A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ext Box 3" descr="This is a copyright notice that should be included on the final slide.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90D50C-8538-48FD-A244-00967250AB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722437887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10220941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AndText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Gray background">
            <a:extLst>
              <a:ext uri="{FF2B5EF4-FFF2-40B4-BE49-F238E27FC236}">
                <a16:creationId xmlns:a16="http://schemas.microsoft.com/office/drawing/2014/main" id="{B752476B-B4B6-47A6-BCA0-34A980AC4C0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39" y="1752014"/>
            <a:ext cx="2665412" cy="1985963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1324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24633-DAF6-42FB-AB35-295D49072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37" y="157277"/>
            <a:ext cx="10515600" cy="483491"/>
          </a:xfrm>
        </p:spPr>
        <p:txBody>
          <a:bodyPr>
            <a:normAutofit/>
          </a:bodyPr>
          <a:lstStyle>
            <a:lvl1pPr>
              <a:defRPr lang="en-US" sz="2118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8805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oter_Blue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Gray background">
            <a:extLst>
              <a:ext uri="{FF2B5EF4-FFF2-40B4-BE49-F238E27FC236}">
                <a16:creationId xmlns:a16="http://schemas.microsoft.com/office/drawing/2014/main" id="{EBA15C5F-9A1C-45AB-B544-F4CF871F95AB}"/>
              </a:ext>
            </a:extLst>
          </p:cNvPr>
          <p:cNvSpPr/>
          <p:nvPr userDrawn="1"/>
        </p:nvSpPr>
        <p:spPr>
          <a:xfrm>
            <a:off x="0" y="-1"/>
            <a:ext cx="12192000" cy="5737411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ettangolo 4" descr="Blue background">
            <a:extLst>
              <a:ext uri="{FF2B5EF4-FFF2-40B4-BE49-F238E27FC236}">
                <a16:creationId xmlns:a16="http://schemas.microsoft.com/office/drawing/2014/main" id="{939817E3-3F6D-402B-8F0A-452185402219}"/>
              </a:ext>
            </a:extLst>
          </p:cNvPr>
          <p:cNvSpPr/>
          <p:nvPr userDrawn="1"/>
        </p:nvSpPr>
        <p:spPr>
          <a:xfrm>
            <a:off x="0" y="5737412"/>
            <a:ext cx="12192000" cy="1120590"/>
          </a:xfrm>
          <a:prstGeom prst="rect">
            <a:avLst/>
          </a:prstGeom>
          <a:solidFill>
            <a:srgbClr val="A4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0078D4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39" y="1752014"/>
            <a:ext cx="2665412" cy="1985963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1324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9A81C9-50FC-4EB0-BB23-6F59B908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37" y="157277"/>
            <a:ext cx="10515600" cy="483491"/>
          </a:xfrm>
        </p:spPr>
        <p:txBody>
          <a:bodyPr/>
          <a:lstStyle>
            <a:lvl1pPr>
              <a:defRPr lang="en-US" sz="240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1C9BFA1-D02D-4EA6-A348-4EA18A8FA5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6937" y="5960614"/>
            <a:ext cx="11838410" cy="461665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2118" b="1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A76A0987-2760-4FED-909E-8012707DDE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6937" y="6422278"/>
            <a:ext cx="11838410" cy="278444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1324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76089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9B004A-652D-4814-912C-F5A0384A6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3406A-B833-43A9-8FE9-F5DE7D1AA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8088F0-64F8-41AF-8796-64E6D805A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F1E38-0755-4BBA-9E7D-C5B87F211253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2A483-B8FD-4C7E-B44C-9F358DD34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956AD3-554B-4145-8D50-65CC6E227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578D7-B791-4836-A708-0726A7EC13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3685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hidden">
          <a:xfrm>
            <a:off x="0" y="1860549"/>
            <a:ext cx="12188952" cy="31496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7488937" cy="55399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729081"/>
            <a:ext cx="7488937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Presenter name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FB78EC-9B4D-48B4-999A-954F58356739}"/>
              </a:ext>
            </a:extLst>
          </p:cNvPr>
          <p:cNvSpPr txBox="1"/>
          <p:nvPr userDrawn="1"/>
        </p:nvSpPr>
        <p:spPr>
          <a:xfrm>
            <a:off x="6426072" y="585788"/>
            <a:ext cx="518172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2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 MVP Global</a:t>
            </a:r>
            <a:r>
              <a:rPr lang="en-US" sz="22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Summit</a:t>
            </a:r>
            <a:endParaRPr lang="en-US" sz="2200" b="0" i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FA39ED9-7A09-423B-91F1-53D2E36863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2064916"/>
            <a:ext cx="7495158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72DE617B-5DAC-4DA0-BA55-FD2FBFB0A4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027EF1-0CF9-4E0B-8FC0-56E69031EE4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585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563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8" orient="horz" pos="1517">
          <p15:clr>
            <a:srgbClr val="5ACBF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3EA769-5577-4CAA-98B5-02E5BD67F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201930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9D39E5-3A5A-4A07-B14E-83AF28461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62543913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FC51A-05CE-471B-8EDD-C692FD5D9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82AD08-7B85-4D95-BA6B-562A2563B3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983498-B273-4685-8E28-11F1121A23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95E8AB-DBC7-40AB-B2B5-4FA744109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2E5E14-5118-489B-B2B5-914FEB865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631D06-E811-4B85-8936-CB4FDB59A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5018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7A4052-B253-47C8-BF75-7D12EA93C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41BCEC-C3EB-4E88-8BA2-BAAC63D92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0706942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78DB3D6-1E8F-4F8E-882E-4106AF336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4D0034-8FC6-45CB-AAAF-1023A0EBE5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7018404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hidden">
          <a:xfrm>
            <a:off x="0" y="1860549"/>
            <a:ext cx="12188952" cy="31496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7488937" cy="55399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729081"/>
            <a:ext cx="7488937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Presenter name </a:t>
            </a:r>
          </a:p>
        </p:txBody>
      </p:sp>
    </p:spTree>
    <p:extLst>
      <p:ext uri="{BB962C8B-B14F-4D97-AF65-F5344CB8AC3E}">
        <p14:creationId xmlns:p14="http://schemas.microsoft.com/office/powerpoint/2010/main" val="1889174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563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8" orient="horz" pos="1517">
          <p15:clr>
            <a:srgbClr val="5ACBF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hidden">
          <a:xfrm>
            <a:off x="0" y="1860549"/>
            <a:ext cx="12188952" cy="31496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7488937" cy="55399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729081"/>
            <a:ext cx="7488937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Presenter name </a:t>
            </a:r>
          </a:p>
        </p:txBody>
      </p:sp>
    </p:spTree>
    <p:extLst>
      <p:ext uri="{BB962C8B-B14F-4D97-AF65-F5344CB8AC3E}">
        <p14:creationId xmlns:p14="http://schemas.microsoft.com/office/powerpoint/2010/main" val="116684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563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8" orient="horz" pos="1517">
          <p15:clr>
            <a:srgbClr val="5ACBF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AndText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Gray background">
            <a:extLst>
              <a:ext uri="{FF2B5EF4-FFF2-40B4-BE49-F238E27FC236}">
                <a16:creationId xmlns:a16="http://schemas.microsoft.com/office/drawing/2014/main" id="{B752476B-B4B6-47A6-BCA0-34A980AC4C0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39" y="1752014"/>
            <a:ext cx="2665412" cy="1985963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1324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24633-DAF6-42FB-AB35-295D49072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37" y="157277"/>
            <a:ext cx="10515600" cy="483491"/>
          </a:xfrm>
        </p:spPr>
        <p:txBody>
          <a:bodyPr>
            <a:normAutofit/>
          </a:bodyPr>
          <a:lstStyle>
            <a:lvl1pPr>
              <a:defRPr lang="en-US" sz="2118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04233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ooter_Blue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Gray background">
            <a:extLst>
              <a:ext uri="{FF2B5EF4-FFF2-40B4-BE49-F238E27FC236}">
                <a16:creationId xmlns:a16="http://schemas.microsoft.com/office/drawing/2014/main" id="{EBA15C5F-9A1C-45AB-B544-F4CF871F95AB}"/>
              </a:ext>
            </a:extLst>
          </p:cNvPr>
          <p:cNvSpPr/>
          <p:nvPr userDrawn="1"/>
        </p:nvSpPr>
        <p:spPr>
          <a:xfrm>
            <a:off x="0" y="-1"/>
            <a:ext cx="12192000" cy="5737411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Rettangolo 4" descr="Blue background">
            <a:extLst>
              <a:ext uri="{FF2B5EF4-FFF2-40B4-BE49-F238E27FC236}">
                <a16:creationId xmlns:a16="http://schemas.microsoft.com/office/drawing/2014/main" id="{939817E3-3F6D-402B-8F0A-452185402219}"/>
              </a:ext>
            </a:extLst>
          </p:cNvPr>
          <p:cNvSpPr/>
          <p:nvPr userDrawn="1"/>
        </p:nvSpPr>
        <p:spPr>
          <a:xfrm>
            <a:off x="0" y="5737412"/>
            <a:ext cx="12192000" cy="1120590"/>
          </a:xfrm>
          <a:prstGeom prst="rect">
            <a:avLst/>
          </a:prstGeom>
          <a:solidFill>
            <a:srgbClr val="A437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0078D4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39" y="1752014"/>
            <a:ext cx="2665412" cy="1985963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1324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9A81C9-50FC-4EB0-BB23-6F59B908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37" y="157277"/>
            <a:ext cx="10515600" cy="483491"/>
          </a:xfrm>
        </p:spPr>
        <p:txBody>
          <a:bodyPr/>
          <a:lstStyle>
            <a:lvl1pPr>
              <a:defRPr lang="en-US" sz="240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1C9BFA1-D02D-4EA6-A348-4EA18A8FA5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86937" y="5960614"/>
            <a:ext cx="11838410" cy="461665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2118" b="1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A76A0987-2760-4FED-909E-8012707DDE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86937" y="6422278"/>
            <a:ext cx="11838410" cy="278444"/>
          </a:xfrm>
        </p:spPr>
        <p:txBody>
          <a:bodyPr>
            <a:normAutofit/>
          </a:bodyPr>
          <a:lstStyle>
            <a:lvl1pPr marL="0" indent="0" algn="l" defTabSz="914406" rtl="0" eaLnBrk="1" latinLnBrk="0" hangingPunct="1">
              <a:buNone/>
              <a:defRPr lang="en-US" sz="1324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914406" rtl="0" eaLnBrk="1" latinLnBrk="0" hangingPunct="1">
              <a:buNone/>
              <a:defRPr lang="en-US" sz="14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914406" rtl="0" eaLnBrk="1" latinLnBrk="0" hangingPunct="1">
              <a:buNone/>
              <a:defRPr lang="en-US" sz="1400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22360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3EA769-5577-4CAA-98B5-02E5BD67F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201930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9D39E5-3A5A-4A07-B14E-83AF28461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57083691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7A4052-B253-47C8-BF75-7D12EA93C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BA2C53A-B992-446C-B9AD-01E3CABD5747}"/>
              </a:ext>
            </a:extLst>
          </p:cNvPr>
          <p:cNvSpPr/>
          <p:nvPr userDrawn="1"/>
        </p:nvSpPr>
        <p:spPr bwMode="auto">
          <a:xfrm>
            <a:off x="8647042" y="9939"/>
            <a:ext cx="3538330" cy="1453896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5794776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hidden">
          <a:xfrm>
            <a:off x="0" y="1860549"/>
            <a:ext cx="12188952" cy="31496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7488937" cy="55399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729081"/>
            <a:ext cx="7488937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Presenter name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FB78EC-9B4D-48B4-999A-954F58356739}"/>
              </a:ext>
            </a:extLst>
          </p:cNvPr>
          <p:cNvSpPr txBox="1"/>
          <p:nvPr userDrawn="1"/>
        </p:nvSpPr>
        <p:spPr>
          <a:xfrm>
            <a:off x="6426072" y="585788"/>
            <a:ext cx="518172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2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 MVP Global</a:t>
            </a:r>
            <a:r>
              <a:rPr lang="en-US" sz="22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Summit</a:t>
            </a:r>
            <a:endParaRPr lang="en-US" sz="2200" b="0" i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FA39ED9-7A09-423B-91F1-53D2E36863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2064916"/>
            <a:ext cx="7495158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72DE617B-5DAC-4DA0-BA55-FD2FBFB0A4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027EF1-0CF9-4E0B-8FC0-56E69031EE4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5120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563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8" orient="horz" pos="1517">
          <p15:clr>
            <a:srgbClr val="5ACBF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78DB3D6-1E8F-4F8E-882E-4106AF336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</p:spTree>
    <p:extLst>
      <p:ext uri="{BB962C8B-B14F-4D97-AF65-F5344CB8AC3E}">
        <p14:creationId xmlns:p14="http://schemas.microsoft.com/office/powerpoint/2010/main" val="11333515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84878-1591-418A-9FFD-2A7F267C9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CE36B4-F2EF-49CF-A9C4-7EAF2B1DB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A40F7F-F648-4985-9086-70205109DE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BAAC23-DEB8-4FF1-9227-3EAEEB565D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2250D19-FDE4-449E-854F-DEC18CD8F3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6B6CBB-F495-493C-A42D-DACB7DDAE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A2E194-E134-4500-A86A-236D7F0BE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91EC008-AAE6-4B61-B302-65CCBFCB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3601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ltGray">
          <a:xfrm>
            <a:off x="0" y="1860549"/>
            <a:ext cx="12188952" cy="3149601"/>
          </a:xfrm>
          <a:prstGeom prst="rect">
            <a:avLst/>
          </a:prstGeom>
        </p:spPr>
      </p:pic>
      <p:pic>
        <p:nvPicPr>
          <p:cNvPr id="8" name="MS logo white - EMF" descr="Microsoft logo white text version">
            <a:extLst>
              <a:ext uri="{FF2B5EF4-FFF2-40B4-BE49-F238E27FC236}">
                <a16:creationId xmlns:a16="http://schemas.microsoft.com/office/drawing/2014/main" id="{10847DFE-DD48-4C93-84DD-AE782B2A9A2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3B45E500-FA10-48B3-B0F7-A9DC5DCCC8DA}"/>
              </a:ext>
            </a:extLst>
          </p:cNvPr>
          <p:cNvSpPr txBox="1">
            <a:spLocks/>
          </p:cNvSpPr>
          <p:nvPr userDrawn="1"/>
        </p:nvSpPr>
        <p:spPr>
          <a:xfrm>
            <a:off x="588263" y="3066017"/>
            <a:ext cx="7488937" cy="738664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200" b="0" kern="1200" cap="none" spc="-50" baseline="0">
                <a:ln w="3175">
                  <a:noFill/>
                </a:ln>
                <a:solidFill>
                  <a:srgbClr val="FFFFFF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sz="4800">
                <a:solidFill>
                  <a:schemeClr val="tx1"/>
                </a:solidFill>
                <a:latin typeface="Segoe UI" panose="020B0502040204020203" pitchFamily="34" charset="0"/>
              </a:rPr>
              <a:t>2019 MVP Global Summit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A64C85A-0B3C-438F-B3E5-8B0A76CFB3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00121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B7C699FA-BA33-454A-9C3E-E5D9BAC34E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1" t="27114" r="-1" b="26985"/>
          <a:stretch/>
        </p:blipFill>
        <p:spPr bwMode="hidden">
          <a:xfrm>
            <a:off x="0" y="1860549"/>
            <a:ext cx="12188952" cy="31496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5D0408F-4A76-4E13-B20C-89E0FD40DC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979539"/>
            <a:ext cx="7488937" cy="553998"/>
          </a:xfrm>
        </p:spPr>
        <p:txBody>
          <a:bodyPr wrap="square" anchor="b" anchorCtr="0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Event name or presentation title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729081"/>
            <a:ext cx="7488937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Presenter name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FB78EC-9B4D-48B4-999A-954F58356739}"/>
              </a:ext>
            </a:extLst>
          </p:cNvPr>
          <p:cNvSpPr txBox="1"/>
          <p:nvPr userDrawn="1"/>
        </p:nvSpPr>
        <p:spPr>
          <a:xfrm>
            <a:off x="6426072" y="585788"/>
            <a:ext cx="5181728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2200" b="0" i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2019 MVP Global</a:t>
            </a:r>
            <a:r>
              <a:rPr lang="en-US" sz="2200" b="0" i="0" baseline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Summit</a:t>
            </a:r>
            <a:endParaRPr lang="en-US" sz="2200" b="0" i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EFA39ED9-7A09-423B-91F1-53D2E36863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82042" y="2064916"/>
            <a:ext cx="7495158" cy="338554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2200" spc="0" baseline="0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  <p:pic>
        <p:nvPicPr>
          <p:cNvPr id="10" name="MS logo white - EMF" descr="Microsoft logo white text version">
            <a:extLst>
              <a:ext uri="{FF2B5EF4-FFF2-40B4-BE49-F238E27FC236}">
                <a16:creationId xmlns:a16="http://schemas.microsoft.com/office/drawing/2014/main" id="{72DE617B-5DAC-4DA0-BA55-FD2FBFB0A4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027EF1-0CF9-4E0B-8FC0-56E69031EE4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5181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2" orient="horz" pos="2563">
          <p15:clr>
            <a:srgbClr val="5ACBF0"/>
          </p15:clr>
        </p15:guide>
        <p15:guide id="5" orient="horz" pos="2160">
          <p15:clr>
            <a:srgbClr val="FBAE40"/>
          </p15:clr>
        </p15:guide>
        <p15:guide id="6" orient="horz" pos="2229">
          <p15:clr>
            <a:srgbClr val="5ACBF0"/>
          </p15:clr>
        </p15:guide>
        <p15:guide id="8" orient="horz" pos="1517">
          <p15:clr>
            <a:srgbClr val="5ACBF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93EA769-5577-4CAA-98B5-02E5BD67FF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34B655BA-10A4-4A57-89DB-CFFBE1CA1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6390" y="2019300"/>
            <a:ext cx="11018520" cy="2308324"/>
          </a:xfrm>
        </p:spPr>
        <p:txBody>
          <a:bodyPr wrap="square">
            <a:spAutoFit/>
          </a:bodyPr>
          <a:lstStyle>
            <a:lvl1pPr marL="0" indent="0">
              <a:buNone/>
              <a:defRPr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E9D39E5-3A5A-4A07-B14E-83AF28461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748915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905">
          <p15:clr>
            <a:srgbClr val="5ACBF0"/>
          </p15:clr>
        </p15:guide>
        <p15:guide id="4" orient="horz" pos="1272">
          <p15:clr>
            <a:srgbClr val="5ACBF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7A4052-B253-47C8-BF75-7D12EA93C0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2FCFEFD-88E5-4869-B5C3-1611B0B50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230832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41BCEC-C3EB-4E88-8BA2-BAAC63D92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689068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A089D6-E53B-498E-9A2E-965393817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2021114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+mn-lt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>
                <a:latin typeface="+mn-lt"/>
              </a:defRPr>
            </a:lvl2pPr>
            <a:lvl3pPr marL="450850" indent="0">
              <a:buFont typeface="Wingdings" panose="05000000000000000000" pitchFamily="2" charset="2"/>
              <a:buNone/>
              <a:tabLst/>
              <a:defRPr sz="1600" b="0">
                <a:latin typeface="+mn-lt"/>
              </a:defRPr>
            </a:lvl3pPr>
            <a:lvl4pPr marL="652462" indent="0">
              <a:buFont typeface="Wingdings" panose="05000000000000000000" pitchFamily="2" charset="2"/>
              <a:buNone/>
              <a:defRPr sz="1400" b="0">
                <a:latin typeface="+mn-lt"/>
              </a:defRPr>
            </a:lvl4pPr>
            <a:lvl5pPr marL="854075" indent="0">
              <a:buFont typeface="Wingdings" panose="05000000000000000000" pitchFamily="2" charset="2"/>
              <a:buNone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E9CDCB4-03E1-4763-B83E-A1334BCDB0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7171" y="2021114"/>
            <a:ext cx="5212080" cy="1649682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800" b="0">
                <a:latin typeface="+mn-lt"/>
                <a:cs typeface="Segoe UI" panose="020B0502040204020203" pitchFamily="34" charset="0"/>
              </a:defRPr>
            </a:lvl1pPr>
            <a:lvl2pPr marL="255588" indent="0">
              <a:buFont typeface="Wingdings" panose="05000000000000000000" pitchFamily="2" charset="2"/>
              <a:buNone/>
              <a:defRPr sz="2000" b="0">
                <a:latin typeface="+mn-lt"/>
              </a:defRPr>
            </a:lvl2pPr>
            <a:lvl3pPr marL="450850" indent="0">
              <a:buFont typeface="Wingdings" panose="05000000000000000000" pitchFamily="2" charset="2"/>
              <a:buNone/>
              <a:tabLst/>
              <a:defRPr sz="1600" b="0">
                <a:latin typeface="+mn-lt"/>
              </a:defRPr>
            </a:lvl3pPr>
            <a:lvl4pPr marL="652462" indent="0">
              <a:buFont typeface="Wingdings" panose="05000000000000000000" pitchFamily="2" charset="2"/>
              <a:buNone/>
              <a:defRPr sz="1400" b="0">
                <a:latin typeface="+mn-lt"/>
              </a:defRPr>
            </a:lvl4pPr>
            <a:lvl5pPr marL="854075" indent="0">
              <a:buFont typeface="Wingdings" panose="05000000000000000000" pitchFamily="2" charset="2"/>
              <a:buNone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611890-A5B2-4AA6-9246-8A9266A8EB5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43281200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31CA73-AF2A-4516-A327-EB227EDCD1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BE2550-DA43-453C-A328-33C740E65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4200" y="2025650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+mn-lt"/>
                <a:cs typeface="Segoe UI" panose="020B05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>
                <a:latin typeface="+mn-lt"/>
              </a:defRPr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>
                <a:latin typeface="+mn-lt"/>
              </a:defRPr>
            </a:lvl3pPr>
            <a:lvl4pPr marL="828675" indent="-176213">
              <a:buFont typeface="Wingdings" panose="05000000000000000000" pitchFamily="2" charset="2"/>
              <a:buChar char=""/>
              <a:defRPr sz="1400" b="0">
                <a:latin typeface="+mn-lt"/>
              </a:defRPr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5278796-7B84-4D67-88CD-BF78BB06D2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89914" y="2025650"/>
            <a:ext cx="5212080" cy="1649682"/>
          </a:xfrm>
        </p:spPr>
        <p:txBody>
          <a:bodyPr wrap="square">
            <a:spAutoFit/>
          </a:bodyPr>
          <a:lstStyle>
            <a:lvl1pPr marL="231775" indent="-231775">
              <a:spcBef>
                <a:spcPts val="1224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800" b="0">
                <a:latin typeface="+mn-lt"/>
                <a:cs typeface="Segoe UI" panose="020B0502040204020203" pitchFamily="34" charset="0"/>
              </a:defRPr>
            </a:lvl1pPr>
            <a:lvl2pPr marL="427038" indent="-171450">
              <a:buFont typeface="Wingdings" panose="05000000000000000000" pitchFamily="2" charset="2"/>
              <a:buChar char=""/>
              <a:defRPr sz="2000" b="0">
                <a:latin typeface="+mn-lt"/>
              </a:defRPr>
            </a:lvl2pPr>
            <a:lvl3pPr marL="639763" indent="-188913">
              <a:buFont typeface="Wingdings" panose="05000000000000000000" pitchFamily="2" charset="2"/>
              <a:buChar char=""/>
              <a:tabLst/>
              <a:defRPr sz="1600" b="0">
                <a:latin typeface="+mn-lt"/>
              </a:defRPr>
            </a:lvl3pPr>
            <a:lvl4pPr marL="828675" indent="-176213">
              <a:buFont typeface="Wingdings" panose="05000000000000000000" pitchFamily="2" charset="2"/>
              <a:buChar char=""/>
              <a:defRPr sz="1400" b="0">
                <a:latin typeface="+mn-lt"/>
              </a:defRPr>
            </a:lvl4pPr>
            <a:lvl5pPr marL="1023938" indent="-169863">
              <a:buFont typeface="Wingdings" panose="05000000000000000000" pitchFamily="2" charset="2"/>
              <a:buChar char=""/>
              <a:tabLst/>
              <a:defRPr sz="1400" b="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6505E-D190-423F-941B-E61D7F80827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75214761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276">
          <p15:clr>
            <a:srgbClr val="5ACBF0"/>
          </p15:clr>
        </p15:guide>
        <p15:guide id="3" orient="horz" pos="904">
          <p15:clr>
            <a:srgbClr val="5ACBF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3E05BF7-B13E-4C69-BE51-FCEB1AF366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2754DF-CB0E-46F9-AA3C-00BC673EB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2FE81A-2036-418E-AAFB-D2C29CC080E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44109107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977C0-5FDC-44D0-8DD1-E2C749313F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9144000" cy="5539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CE0DD79-FAF5-479F-A702-F98E0EC394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8365204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crosoft confiden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C6977C0-5FDC-44D0-8DD1-E2C749313F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7D31026A-4A74-439D-A8F5-DB82A03E7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457200"/>
            <a:ext cx="9144000" cy="553998"/>
          </a:xfrm>
        </p:spPr>
        <p:txBody>
          <a:bodyPr/>
          <a:lstStyle>
            <a:lvl1pPr>
              <a:defRPr/>
            </a:lvl1pPr>
          </a:lstStyle>
          <a:p>
            <a:r>
              <a:rPr lang="en-US" err="1"/>
              <a:t>Micrsoft</a:t>
            </a:r>
            <a:r>
              <a:rPr lang="en-US"/>
              <a:t> Confidential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57E6B62-FE70-4EBE-AAAF-A10B8E7DAA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73463103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6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0658C16-FB2E-4C1C-A560-7B9ECF969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A742CA-E96E-4124-AC0E-B60A167D6FB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5985762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5D3E8-AA57-4367-A1B0-35C71A8D2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05EEDA-BB51-4C83-862E-459B5BBEE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350378-2F23-4821-A733-BF2E30E13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255CCF-8131-4363-9DA5-B88EA29DA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91242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025650"/>
            <a:ext cx="4161981" cy="1107996"/>
          </a:xfrm>
        </p:spPr>
        <p:txBody>
          <a:bodyPr wrap="square" rIns="0" anchor="b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Title square photo layout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780C89-4FC1-4FE7-AFCA-1C41A1B09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3535541"/>
            <a:ext cx="4162425" cy="338554"/>
          </a:xfrm>
        </p:spPr>
        <p:txBody>
          <a:bodyPr/>
          <a:lstStyle>
            <a:lvl1pPr marL="0" indent="0">
              <a:buNone/>
              <a:defRPr sz="2200">
                <a:latin typeface="+mn-lt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61988" indent="0">
              <a:buNone/>
              <a:defRPr/>
            </a:lvl4pPr>
            <a:lvl5pPr marL="855663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E1CB1072-EF9A-4342-89CC-E3EAE9292E27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9435C7-82AC-47F4-A1A7-F15589299C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63794904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025" y="3152001"/>
            <a:ext cx="4161981" cy="553998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600" b="0" spc="-4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Square photo layout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067B08DA-CF62-4D47-A3DD-E4F37C116FA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3958B3-2143-4C71-A9EB-901CFC3E827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01555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5" orient="horz" pos="2160">
          <p15:clr>
            <a:srgbClr val="FBAE40"/>
          </p15:clr>
        </p15:guide>
        <p15:guide id="6" pos="2991">
          <p15:clr>
            <a:srgbClr val="5ACBF0"/>
          </p15:clr>
        </p15:guide>
        <p15:guide id="7" pos="3728">
          <p15:clr>
            <a:srgbClr val="C35EA4"/>
          </p15:clr>
        </p15:guide>
        <p15:guide id="8" pos="3544">
          <p15:clr>
            <a:srgbClr val="A4A3A4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4200" y="2981637"/>
            <a:ext cx="4160520" cy="861774"/>
          </a:xfrm>
        </p:spPr>
        <p:txBody>
          <a:bodyPr wrap="square" anchor="t">
            <a:spAutoFit/>
          </a:bodyPr>
          <a:lstStyle>
            <a:lvl1pPr>
              <a:lnSpc>
                <a:spcPct val="100000"/>
              </a:lnSpc>
              <a:defRPr sz="2800" b="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cs typeface="Segoe UI" panose="020B0502040204020203" pitchFamily="34" charset="0"/>
              </a:defRPr>
            </a:lvl1pPr>
          </a:lstStyle>
          <a:p>
            <a:r>
              <a:rPr lang="en-US"/>
              <a:t>Square photo layout with smaller text</a:t>
            </a:r>
          </a:p>
        </p:txBody>
      </p:sp>
      <p:sp>
        <p:nvSpPr>
          <p:cNvPr id="4" name="Picture Placeholder" descr="This photo is a 'placeholder' only. Drag or drop your photo here, or click and tap the center to insert a photo.">
            <a:extLst>
              <a:ext uri="{FF2B5EF4-FFF2-40B4-BE49-F238E27FC236}">
                <a16:creationId xmlns:a16="http://schemas.microsoft.com/office/drawing/2014/main" id="{B78DB3D6-1E8F-4F8E-882E-4106AF336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 bwMode="gray">
          <a:xfrm>
            <a:off x="5334000" y="0"/>
            <a:ext cx="6858000" cy="6858000"/>
          </a:xfrm>
          <a:blipFill>
            <a:blip r:embed="rId2"/>
            <a:stretch>
              <a:fillRect/>
            </a:stretch>
          </a:blipFill>
        </p:spPr>
        <p:txBody>
          <a:bodyPr lIns="0" tIns="2011680" rIns="0" anchor="t" anchorCtr="0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1">
                <a:solidFill>
                  <a:srgbClr val="FFFFFF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r>
              <a:rPr lang="en-US"/>
              <a:t>drag &amp; drop your photo here </a:t>
            </a:r>
            <a:br>
              <a:rPr lang="en-US"/>
            </a:br>
            <a:r>
              <a:rPr lang="en-US"/>
              <a:t>or click or tap icon below </a:t>
            </a:r>
            <a:br>
              <a:rPr lang="en-US"/>
            </a:br>
            <a:r>
              <a:rPr lang="en-US"/>
              <a:t>to insert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F4D0034-8FC6-45CB-AAAF-1023A0EBE5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79590883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3" orient="horz" pos="1877">
          <p15:clr>
            <a:srgbClr val="5ACBF0"/>
          </p15:clr>
        </p15:guide>
        <p15:guide id="4" pos="3731">
          <p15:clr>
            <a:srgbClr val="C35EA4"/>
          </p15:clr>
        </p15:guide>
        <p15:guide id="5" pos="2993">
          <p15:clr>
            <a:srgbClr val="5ACBF0"/>
          </p15:clr>
        </p15:guide>
        <p15:guide id="6" pos="3547">
          <p15:clr>
            <a:srgbClr val="A4A3A4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3223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585216" y="3977319"/>
            <a:ext cx="9144000" cy="338554"/>
          </a:xfrm>
          <a:noFill/>
        </p:spPr>
        <p:txBody>
          <a:bodyPr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200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6FAC55C-FCAA-474A-AD4B-FB32F7625A7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91796AD-3AF8-4875-89E9-528AA87FF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4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5">
          <p15:clr>
            <a:srgbClr val="5ACBF0"/>
          </p15:clr>
        </p15:guide>
        <p15:guide id="3" orient="horz" pos="1910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2737C3-0107-4D01-97D0-962055C165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3D4734-79AC-428B-9125-6A49C83966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31">
          <p15:clr>
            <a:srgbClr val="5ACBF0"/>
          </p15:clr>
        </p15:guide>
        <p15:guide id="3" orient="horz" pos="1914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5216" y="3035808"/>
            <a:ext cx="9144000" cy="498598"/>
          </a:xfrm>
          <a:noFill/>
        </p:spPr>
        <p:txBody>
          <a:bodyPr lIns="0" tIns="0" rIns="0" bIns="0" anchor="b" anchorCtr="0">
            <a:spAutoFit/>
          </a:bodyPr>
          <a:lstStyle>
            <a:lvl1pPr algn="l" defTabSz="932742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600" b="0" kern="1200" cap="none" spc="-50" baseline="0" dirty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276B06-23E4-4872-B054-F88BFDC3BF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7DC4A6-3642-4F1B-9949-BFCB346F0D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hidden">
          <a:xfrm>
            <a:off x="2" y="0"/>
            <a:ext cx="12191996" cy="1518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4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127">
          <p15:clr>
            <a:srgbClr val="5ACBF0"/>
          </p15:clr>
        </p15:guide>
        <p15:guide id="3" orient="horz" pos="1911">
          <p15:clr>
            <a:srgbClr val="5ACBF0"/>
          </p15:clr>
        </p15:guide>
        <p15:guide id="4" orient="horz" pos="2505">
          <p15:clr>
            <a:srgbClr val="5ACBF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0056031-4AE1-49FA-AD48-8DC2190353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092378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4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FD0B31-C186-4A11-98C1-098B5E6EF42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1571850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1AE6440-EB2F-4A87-89CE-C795348003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700308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 with gri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2DC282F-1E23-444C-955D-CA1EF144112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25536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08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05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E26A20-910B-46D7-A15A-C7331CE6D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F8E46F-0D34-4FC6-9A13-54E52CE8D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A50F8A-42E4-41DD-8FB2-F11F6DD32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799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0DF2A6-26A8-4810-95DF-F65F123C66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Software code slide</a:t>
            </a:r>
          </a:p>
        </p:txBody>
      </p:sp>
      <p:sp>
        <p:nvSpPr>
          <p:cNvPr id="5" name="Text Placeholder 4" descr="This layout should only be used for developer code. The font used is a monospace font which is ideal for showing code.">
            <a:extLst>
              <a:ext uri="{FF2B5EF4-FFF2-40B4-BE49-F238E27FC236}">
                <a16:creationId xmlns:a16="http://schemas.microsoft.com/office/drawing/2014/main" id="{BA9F61CF-FF79-485A-A6C8-A1952EFD58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8263" y="1436688"/>
            <a:ext cx="11018520" cy="1908215"/>
          </a:xfrm>
        </p:spPr>
        <p:txBody>
          <a:bodyPr/>
          <a:lstStyle>
            <a:lvl1pPr marL="0" indent="0">
              <a:buNone/>
              <a:defRPr sz="2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46553" indent="0">
              <a:buNone/>
              <a:defRPr sz="24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84607" indent="0">
              <a:buNone/>
              <a:defRPr sz="20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814563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50997" indent="0">
              <a:buNone/>
              <a:defRPr sz="1800">
                <a:gradFill>
                  <a:gsLst>
                    <a:gs pos="61049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5650612-28EC-40EF-BDF9-8D72D7F7D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5918363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1272">
          <p15:clr>
            <a:srgbClr val="5ACBF0"/>
          </p15:clr>
        </p15:guide>
        <p15:guide id="2" orient="horz" pos="905">
          <p15:clr>
            <a:srgbClr val="5ACBF0"/>
          </p15:clr>
        </p15:guide>
        <p15:guide id="3" orient="horz" pos="288">
          <p15:clr>
            <a:srgbClr val="5ACBF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S logo white - EMF" descr="Microsoft logo white text version">
            <a:extLst>
              <a:ext uri="{FF2B5EF4-FFF2-40B4-BE49-F238E27FC236}">
                <a16:creationId xmlns:a16="http://schemas.microsoft.com/office/drawing/2014/main" id="{1291B0CF-9615-4684-B7F1-8E5483826A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black">
          <a:xfrm>
            <a:off x="584200" y="585788"/>
            <a:ext cx="1366245" cy="292608"/>
          </a:xfrm>
          <a:prstGeom prst="rect">
            <a:avLst/>
          </a:prstGeom>
        </p:spPr>
      </p:pic>
      <p:sp>
        <p:nvSpPr>
          <p:cNvPr id="2" name="Text Box 3" descr="This is a copyright notice that should be included on the final slide.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cs typeface="Segoe UI" pitchFamily="34" charset="0"/>
              </a:rPr>
              <a:t>© Copyright Microsoft Corporation. All rights reserved.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90D50C-8538-48FD-A244-00967250AB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438985723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 b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B6606D-2DF9-48CD-BBE9-B751BF55C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 bwMode="white">
          <a:xfrm>
            <a:off x="584200" y="1436688"/>
            <a:ext cx="11018838" cy="2215991"/>
          </a:xfrm>
        </p:spPr>
        <p:txBody>
          <a:bodyPr>
            <a:spAutoFit/>
          </a:bodyPr>
          <a:lstStyle>
            <a:lvl1pPr>
              <a:defRPr sz="36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1800">
                <a:latin typeface="+mn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Next slide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69038"/>
            <a:ext cx="12192001" cy="588963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45720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/>
              <a:t>Next:</a:t>
            </a:r>
          </a:p>
        </p:txBody>
      </p:sp>
    </p:spTree>
    <p:extLst>
      <p:ext uri="{BB962C8B-B14F-4D97-AF65-F5344CB8AC3E}">
        <p14:creationId xmlns:p14="http://schemas.microsoft.com/office/powerpoint/2010/main" val="23791364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extLst>
    <p:ext uri="{DCECCB84-F9BA-43D5-87BE-67443E8EF086}">
      <p15:sldGuideLst xmlns:p15="http://schemas.microsoft.com/office/powerpoint/2012/main">
        <p15:guide id="1" orient="horz" pos="904">
          <p15:clr>
            <a:srgbClr val="5ACBF0"/>
          </p15:clr>
        </p15:guide>
        <p15:guide id="2" orient="horz" pos="288">
          <p15:clr>
            <a:srgbClr val="5ACBF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56311" y="2084187"/>
            <a:ext cx="7366451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56310" y="3878574"/>
            <a:ext cx="7366450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427328" y="291068"/>
            <a:ext cx="3495434" cy="615609"/>
          </a:xfrm>
        </p:spPr>
        <p:txBody>
          <a:bodyPr lIns="182880" tIns="146304" rIns="182880" bIns="146304"/>
          <a:lstStyle>
            <a:lvl1pPr marL="0" indent="0" algn="r">
              <a:buNone/>
              <a:defRPr sz="2353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1AF090-8769-4E92-A0CC-B730AB8EC547}"/>
              </a:ext>
            </a:extLst>
          </p:cNvPr>
          <p:cNvSpPr/>
          <p:nvPr userDrawn="1"/>
        </p:nvSpPr>
        <p:spPr>
          <a:xfrm>
            <a:off x="865" y="-18107"/>
            <a:ext cx="4444620" cy="6876107"/>
          </a:xfrm>
          <a:prstGeom prst="rect">
            <a:avLst/>
          </a:prstGeom>
          <a:solidFill>
            <a:srgbClr val="227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45713" rIns="91427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30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7"/>
            <a:ext cx="11655078" cy="2263268"/>
          </a:xfrm>
        </p:spPr>
        <p:txBody>
          <a:bodyPr>
            <a:spAutoFit/>
          </a:bodyPr>
          <a:lstStyle>
            <a:lvl1pPr marL="0" indent="0">
              <a:buNone/>
              <a:defRPr/>
            </a:lvl1pPr>
            <a:lvl2pPr marL="224097" indent="0">
              <a:buNone/>
              <a:defRPr/>
            </a:lvl2pPr>
            <a:lvl3pPr marL="448193" indent="0">
              <a:buNone/>
              <a:defRPr/>
            </a:lvl3pPr>
            <a:lvl4pPr marL="672290" indent="0">
              <a:buNone/>
              <a:defRPr/>
            </a:lvl4pPr>
            <a:lvl5pPr marL="896386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967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136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None/>
              <a:defRPr sz="2941" b="0">
                <a:latin typeface="+mn-lt"/>
              </a:defRPr>
            </a:lvl1pPr>
            <a:lvl2pPr marL="250553" indent="0">
              <a:buFont typeface="Wingdings" panose="05000000000000000000" pitchFamily="2" charset="2"/>
              <a:buNone/>
              <a:defRPr sz="2353" b="0"/>
            </a:lvl2pPr>
            <a:lvl3pPr marL="441968" indent="0">
              <a:buFont typeface="Wingdings" panose="05000000000000000000" pitchFamily="2" charset="2"/>
              <a:buNone/>
              <a:tabLst/>
              <a:defRPr sz="2157" b="0"/>
            </a:lvl3pPr>
            <a:lvl4pPr marL="639608" indent="0">
              <a:buFont typeface="Wingdings" panose="05000000000000000000" pitchFamily="2" charset="2"/>
              <a:buNone/>
              <a:defRPr sz="2157" b="0"/>
            </a:lvl4pPr>
            <a:lvl5pPr marL="837250" indent="0">
              <a:buFont typeface="Wingdings" panose="05000000000000000000" pitchFamily="2" charset="2"/>
              <a:buNone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Arial" panose="020B0604020202020204" pitchFamily="34" charset="0"/>
              <a:buNone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250553" indent="0">
              <a:buFont typeface="Arial" panose="020B0604020202020204" pitchFamily="34" charset="0"/>
              <a:buNone/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441968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639608" indent="0">
              <a:buFont typeface="Arial" panose="020B0604020202020204" pitchFamily="34" charset="0"/>
              <a:buNone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837250" indent="0">
              <a:buFont typeface="Arial" panose="020B0604020202020204" pitchFamily="34" charset="0"/>
              <a:buNone/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504217" marR="0" lvl="0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Edit Master text styles</a:t>
            </a:r>
          </a:p>
          <a:p>
            <a:pPr marL="504217" marR="0" lvl="1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Second level</a:t>
            </a:r>
          </a:p>
          <a:p>
            <a:pPr marL="504217" marR="0" lvl="2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Third level</a:t>
            </a:r>
          </a:p>
          <a:p>
            <a:pPr marL="504217" marR="0" lvl="3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Fourth level</a:t>
            </a:r>
          </a:p>
          <a:p>
            <a:pPr marL="504217" marR="0" lvl="4" indent="-504217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211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7644"/>
            <a:ext cx="5378548" cy="2115402"/>
          </a:xfrm>
        </p:spPr>
        <p:txBody>
          <a:bodyPr wrap="square">
            <a:spAutoFit/>
          </a:bodyPr>
          <a:lstStyle>
            <a:lvl1pPr marL="227209" indent="-227209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"/>
              <a:defRPr sz="2941" b="0">
                <a:latin typeface="+mn-lt"/>
              </a:defRPr>
            </a:lvl1pPr>
            <a:lvl2pPr marL="418625" indent="-168072">
              <a:buFont typeface="Wingdings" panose="05000000000000000000" pitchFamily="2" charset="2"/>
              <a:buChar char=""/>
              <a:defRPr sz="2353" b="0"/>
            </a:lvl2pPr>
            <a:lvl3pPr marL="627160" indent="-185191">
              <a:buFont typeface="Wingdings" panose="05000000000000000000" pitchFamily="2" charset="2"/>
              <a:buChar char=""/>
              <a:tabLst/>
              <a:defRPr sz="2157" b="0"/>
            </a:lvl3pPr>
            <a:lvl4pPr marL="812350" indent="-172742">
              <a:buFont typeface="Wingdings" panose="05000000000000000000" pitchFamily="2" charset="2"/>
              <a:buChar char=""/>
              <a:defRPr sz="2157" b="0"/>
            </a:lvl4pPr>
            <a:lvl5pPr marL="1003766" indent="-166517">
              <a:buFont typeface="Wingdings" panose="05000000000000000000" pitchFamily="2" charset="2"/>
              <a:buChar char=""/>
              <a:tabLst/>
              <a:defRPr sz="2157" b="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7644"/>
            <a:ext cx="5378548" cy="2429576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lang="en-US" sz="2941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1pPr>
            <a:lvl2pPr marL="586698" indent="-336145">
              <a:defRPr lang="en-US" sz="2353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78113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975753" indent="-336145"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173395" indent="-336145">
              <a:tabLst/>
              <a:defRPr lang="en-US" sz="2157" b="0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</a:lstStyle>
          <a:p>
            <a:pPr marL="227209" marR="0" lvl="0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Edit Master text styles</a:t>
            </a:r>
          </a:p>
          <a:p>
            <a:pPr marL="227209" marR="0" lvl="1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Second level</a:t>
            </a:r>
          </a:p>
          <a:p>
            <a:pPr marL="227209" marR="0" lvl="2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Third level</a:t>
            </a:r>
          </a:p>
          <a:p>
            <a:pPr marL="227209" marR="0" lvl="3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Fourth level</a:t>
            </a:r>
          </a:p>
          <a:p>
            <a:pPr marL="227209" marR="0" lvl="4" indent="-227209" algn="l" defTabSz="914367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90000"/>
              <a:buFont typeface="Wingdings" panose="05000000000000000000" pitchFamily="2" charset="2"/>
              <a:buChar char=""/>
              <a:tabLst/>
            </a:pPr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826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8462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119111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2984206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5792902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BDAF0-9468-40DF-ACFD-FA1258A486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737FA4-8A1B-422D-B1A0-634DD6A045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6F239C-4351-45C3-BA51-6C95BA66C6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E9943F-DBCB-4ABC-BEFF-99A95A9C8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2E654-1BA7-4E73-AF2E-78C941701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410AAA-1534-4FA3-BFBB-22A694655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2835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8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635421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97691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7172380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630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627341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75840"/>
            <a:ext cx="8067760" cy="1801436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585" y="6002431"/>
            <a:ext cx="1792850" cy="384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36" y="209015"/>
            <a:ext cx="1336488" cy="71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4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240" y="1189177"/>
            <a:ext cx="11655840" cy="1931322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  <a:lvl2pPr marL="28006" indent="0">
              <a:buNone/>
              <a:defRPr sz="1961">
                <a:solidFill>
                  <a:schemeClr val="bg1">
                    <a:lumMod val="65000"/>
                  </a:schemeClr>
                </a:solidFill>
              </a:defRPr>
            </a:lvl2pPr>
            <a:lvl3pPr marL="219386" indent="0">
              <a:buNone/>
              <a:defRPr sz="1961">
                <a:solidFill>
                  <a:schemeClr val="bg1">
                    <a:lumMod val="65000"/>
                  </a:schemeClr>
                </a:solidFill>
              </a:defRPr>
            </a:lvl3pPr>
            <a:lvl4pPr marL="466779" indent="0">
              <a:buNone/>
              <a:defRPr sz="1765">
                <a:solidFill>
                  <a:schemeClr val="bg1">
                    <a:lumMod val="65000"/>
                  </a:schemeClr>
                </a:solidFill>
              </a:defRPr>
            </a:lvl4pPr>
            <a:lvl5pPr marL="725061" indent="0">
              <a:buNone/>
              <a:defRPr sz="1765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240" y="289512"/>
            <a:ext cx="11655840" cy="899665"/>
          </a:xfrm>
        </p:spPr>
        <p:txBody>
          <a:bodyPr/>
          <a:lstStyle>
            <a:lvl1pPr>
              <a:defRPr>
                <a:solidFill>
                  <a:srgbClr val="FB9D0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36379677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8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1351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12" indent="0" algn="ctr">
              <a:buNone/>
              <a:defRPr sz="2000"/>
            </a:lvl2pPr>
            <a:lvl3pPr marL="914225" indent="0" algn="ctr">
              <a:buNone/>
              <a:defRPr sz="1800"/>
            </a:lvl3pPr>
            <a:lvl4pPr marL="1371337" indent="0" algn="ctr">
              <a:buNone/>
              <a:defRPr sz="1600"/>
            </a:lvl4pPr>
            <a:lvl5pPr marL="1828449" indent="0" algn="ctr">
              <a:buNone/>
              <a:defRPr sz="1600"/>
            </a:lvl5pPr>
            <a:lvl6pPr marL="2285561" indent="0" algn="ctr">
              <a:buNone/>
              <a:defRPr sz="1600"/>
            </a:lvl6pPr>
            <a:lvl7pPr marL="2742674" indent="0" algn="ctr">
              <a:buNone/>
              <a:defRPr sz="1600"/>
            </a:lvl7pPr>
            <a:lvl8pPr marL="3199785" indent="0" algn="ctr">
              <a:buNone/>
              <a:defRPr sz="1600"/>
            </a:lvl8pPr>
            <a:lvl9pPr marL="365689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317795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56311" y="2084187"/>
            <a:ext cx="7366451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62564">
                      <a:schemeClr val="tx1"/>
                    </a:gs>
                    <a:gs pos="55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556310" y="3878574"/>
            <a:ext cx="7366450" cy="1792326"/>
          </a:xfrm>
          <a:noFill/>
        </p:spPr>
        <p:txBody>
          <a:bodyPr lIns="164592" tIns="109728" rIns="164592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8427328" y="291068"/>
            <a:ext cx="3495434" cy="615609"/>
          </a:xfrm>
        </p:spPr>
        <p:txBody>
          <a:bodyPr lIns="182880" tIns="146304" rIns="182880" bIns="146304"/>
          <a:lstStyle>
            <a:lvl1pPr marL="0" indent="0" algn="r">
              <a:buNone/>
              <a:defRPr sz="2353">
                <a:latin typeface="+mn-lt"/>
              </a:defRPr>
            </a:lvl1pPr>
          </a:lstStyle>
          <a:p>
            <a:pPr lvl="0"/>
            <a:r>
              <a:rPr lang="en-US"/>
              <a:t>Session code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1AF090-8769-4E92-A0CC-B730AB8EC547}"/>
              </a:ext>
            </a:extLst>
          </p:cNvPr>
          <p:cNvSpPr/>
          <p:nvPr userDrawn="1"/>
        </p:nvSpPr>
        <p:spPr>
          <a:xfrm>
            <a:off x="865" y="-18107"/>
            <a:ext cx="4444620" cy="6876107"/>
          </a:xfrm>
          <a:prstGeom prst="rect">
            <a:avLst/>
          </a:prstGeom>
          <a:solidFill>
            <a:srgbClr val="2274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7" tIns="45713" rIns="91427" bIns="4571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71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DA Slide - Do Not Alter">
    <p:bg>
      <p:bgPr>
        <a:solidFill>
          <a:srgbClr val="002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7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296" y="2438284"/>
            <a:ext cx="2940541" cy="2940541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7032" y="2438284"/>
            <a:ext cx="2940541" cy="2940541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165" y="2438284"/>
            <a:ext cx="2940541" cy="29405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29" y="2438284"/>
            <a:ext cx="2940541" cy="2940541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 userDrawn="1"/>
        </p:nvSpPr>
        <p:spPr>
          <a:xfrm>
            <a:off x="27141" y="241957"/>
            <a:ext cx="11864622" cy="1799496"/>
          </a:xfrm>
          <a:prstGeom prst="rect">
            <a:avLst/>
          </a:prstGeom>
        </p:spPr>
        <p:txBody>
          <a:bodyPr lIns="243805" tIns="60952" rIns="243805" bIns="243805"/>
          <a:lstStyle>
            <a:lvl1pPr marL="0" indent="0">
              <a:spcBef>
                <a:spcPts val="1000"/>
              </a:spcBef>
              <a:buNone/>
              <a:defRPr sz="1800" baseline="0">
                <a:solidFill>
                  <a:srgbClr val="FFFFFF"/>
                </a:solidFill>
                <a:latin typeface="Segoe UI"/>
                <a:cs typeface="Segoe UI"/>
              </a:defRPr>
            </a:lvl1pPr>
            <a:lvl2pPr>
              <a:spcBef>
                <a:spcPts val="1000"/>
              </a:spcBef>
              <a:defRPr sz="1600">
                <a:solidFill>
                  <a:srgbClr val="FFFFFF"/>
                </a:solidFill>
                <a:latin typeface="Segoe UI"/>
                <a:cs typeface="Segoe UI"/>
              </a:defRPr>
            </a:lvl2pPr>
            <a:lvl3pPr>
              <a:spcBef>
                <a:spcPts val="1000"/>
              </a:spcBef>
              <a:defRPr sz="1400">
                <a:solidFill>
                  <a:srgbClr val="FFFFFF"/>
                </a:solidFill>
                <a:latin typeface="Segoe UI"/>
                <a:cs typeface="Segoe UI"/>
              </a:defRPr>
            </a:lvl3pPr>
            <a:lvl4pPr>
              <a:spcBef>
                <a:spcPts val="1000"/>
              </a:spcBef>
              <a:defRPr sz="1200">
                <a:solidFill>
                  <a:srgbClr val="FFFFFF"/>
                </a:solidFill>
                <a:latin typeface="Segoe UI"/>
                <a:cs typeface="Segoe UI"/>
              </a:defRPr>
            </a:lvl4pPr>
            <a:lvl5pPr>
              <a:spcBef>
                <a:spcPts val="1000"/>
              </a:spcBef>
              <a:defRPr sz="1000">
                <a:solidFill>
                  <a:srgbClr val="FFFFFF"/>
                </a:solidFill>
                <a:latin typeface="Segoe UI"/>
                <a:cs typeface="Segoe UI"/>
              </a:defRPr>
            </a:lvl5pPr>
          </a:lstStyle>
          <a:p>
            <a:pPr lvl="0">
              <a:defRPr/>
            </a:pPr>
            <a:r>
              <a:rPr lang="en-US" sz="5866" i="0">
                <a:solidFill>
                  <a:schemeClr val="bg1"/>
                </a:solidFill>
                <a:latin typeface="Segoe UI Light"/>
                <a:cs typeface="Segoe UI Light"/>
              </a:rPr>
              <a:t>Microsoft Confidential</a:t>
            </a:r>
          </a:p>
          <a:p>
            <a:pPr lvl="0">
              <a:spcBef>
                <a:spcPts val="0"/>
              </a:spcBef>
              <a:defRPr/>
            </a:pPr>
            <a:r>
              <a:rPr lang="en-US" sz="4000" i="1">
                <a:solidFill>
                  <a:schemeClr val="bg1"/>
                </a:solidFill>
                <a:latin typeface="Segoe UI Light"/>
                <a:cs typeface="Segoe UI Light"/>
              </a:rPr>
              <a:t>Everything is under NDA unless otherwise stated.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297678" y="6379834"/>
            <a:ext cx="1395659" cy="16415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1067">
                <a:solidFill>
                  <a:schemeClr val="bg1"/>
                </a:solidFill>
                <a:latin typeface="Segoe UI"/>
                <a:cs typeface="Segoe UI"/>
              </a:rPr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232200890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240" y="1189177"/>
            <a:ext cx="11655840" cy="1931322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  <a:lvl2pPr marL="28006" indent="0">
              <a:buNone/>
              <a:defRPr sz="1961">
                <a:solidFill>
                  <a:schemeClr val="bg1">
                    <a:lumMod val="65000"/>
                  </a:schemeClr>
                </a:solidFill>
              </a:defRPr>
            </a:lvl2pPr>
            <a:lvl3pPr marL="219386" indent="0">
              <a:buNone/>
              <a:defRPr sz="1961">
                <a:solidFill>
                  <a:schemeClr val="bg1">
                    <a:lumMod val="65000"/>
                  </a:schemeClr>
                </a:solidFill>
              </a:defRPr>
            </a:lvl3pPr>
            <a:lvl4pPr marL="466779" indent="0">
              <a:buNone/>
              <a:defRPr sz="1765">
                <a:solidFill>
                  <a:schemeClr val="bg1">
                    <a:lumMod val="65000"/>
                  </a:schemeClr>
                </a:solidFill>
              </a:defRPr>
            </a:lvl4pPr>
            <a:lvl5pPr marL="725061" indent="0">
              <a:buNone/>
              <a:defRPr sz="1765"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69240" y="289512"/>
            <a:ext cx="11655840" cy="899665"/>
          </a:xfrm>
        </p:spPr>
        <p:txBody>
          <a:bodyPr/>
          <a:lstStyle>
            <a:lvl1pPr>
              <a:defRPr>
                <a:solidFill>
                  <a:srgbClr val="FB9D0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26440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1E094A-6239-4341-BEF0-9B4BAEC52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050AC2A-534B-4FD3-AEE8-633BD219E6F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40AF79-3327-47D1-8742-1A2932A30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9F09EF-81AD-4F0A-BB53-D087514DA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6FC7-3B7B-4154-A772-14D6DDA9E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A291E5-AB26-4E7A-902A-D53427ED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194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2349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9303" y="1187644"/>
            <a:ext cx="11655078" cy="22665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943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3877271"/>
            <a:ext cx="6273418" cy="1794661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75840"/>
            <a:ext cx="8067760" cy="1801436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3333">
                      <a:schemeClr val="tx2"/>
                    </a:gs>
                    <a:gs pos="39000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invGray">
          <a:xfrm>
            <a:off x="448585" y="6002431"/>
            <a:ext cx="1792850" cy="384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36" y="209015"/>
            <a:ext cx="1336488" cy="71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8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7.xml"/><Relationship Id="rId18" Type="http://schemas.openxmlformats.org/officeDocument/2006/relationships/slideLayout" Target="../slideLayouts/slideLayout32.xml"/><Relationship Id="rId26" Type="http://schemas.openxmlformats.org/officeDocument/2006/relationships/slideLayout" Target="../slideLayouts/slideLayout40.xml"/><Relationship Id="rId21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48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31.xml"/><Relationship Id="rId25" Type="http://schemas.openxmlformats.org/officeDocument/2006/relationships/slideLayout" Target="../slideLayouts/slideLayout39.xml"/><Relationship Id="rId3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slideLayout" Target="../slideLayouts/slideLayout34.xml"/><Relationship Id="rId29" Type="http://schemas.openxmlformats.org/officeDocument/2006/relationships/slideLayout" Target="../slideLayouts/slideLayout43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38.xml"/><Relationship Id="rId32" Type="http://schemas.openxmlformats.org/officeDocument/2006/relationships/slideLayout" Target="../slideLayouts/slideLayout46.xml"/><Relationship Id="rId37" Type="http://schemas.openxmlformats.org/officeDocument/2006/relationships/image" Target="../media/image4.emf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23" Type="http://schemas.openxmlformats.org/officeDocument/2006/relationships/slideLayout" Target="../slideLayouts/slideLayout37.xml"/><Relationship Id="rId28" Type="http://schemas.openxmlformats.org/officeDocument/2006/relationships/slideLayout" Target="../slideLayouts/slideLayout42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19" Type="http://schemas.openxmlformats.org/officeDocument/2006/relationships/slideLayout" Target="../slideLayouts/slideLayout33.xml"/><Relationship Id="rId31" Type="http://schemas.openxmlformats.org/officeDocument/2006/relationships/slideLayout" Target="../slideLayouts/slideLayout45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Relationship Id="rId22" Type="http://schemas.openxmlformats.org/officeDocument/2006/relationships/slideLayout" Target="../slideLayouts/slideLayout36.xml"/><Relationship Id="rId27" Type="http://schemas.openxmlformats.org/officeDocument/2006/relationships/slideLayout" Target="../slideLayouts/slideLayout41.xml"/><Relationship Id="rId30" Type="http://schemas.openxmlformats.org/officeDocument/2006/relationships/slideLayout" Target="../slideLayouts/slideLayout44.xml"/><Relationship Id="rId35" Type="http://schemas.openxmlformats.org/officeDocument/2006/relationships/slideLayout" Target="../slideLayouts/slideLayout49.xml"/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image" Target="../media/image4.emf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75.xml"/><Relationship Id="rId21" Type="http://schemas.openxmlformats.org/officeDocument/2006/relationships/theme" Target="../theme/theme4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image" Target="../media/image8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F1102-0AE9-45CA-AE4B-E5C0924E2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7E0FB5-F2F8-440C-A178-349CC85C3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06684-6328-45D3-BD4E-9EF8D816E4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333989-3D42-4EBE-B75D-F3B9118C8024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0AF03-9848-4A8B-B8D8-43265FC6AA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5CCB3C-32D4-465C-B0DA-895C6ABE0F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0AA91-29C9-4A4D-B78D-8E475EB2A7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2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9" r:id="rId12"/>
    <p:sldLayoutId id="2147483758" r:id="rId13"/>
    <p:sldLayoutId id="214748375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7"/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842D9-EABC-4C52-9B3F-67BF2204D0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4200" y="6400800"/>
            <a:ext cx="411480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158636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2" r:id="rId21"/>
    <p:sldLayoutId id="2147483703" r:id="rId22"/>
    <p:sldLayoutId id="2147483704" r:id="rId23"/>
    <p:sldLayoutId id="2147483705" r:id="rId24"/>
    <p:sldLayoutId id="2147483662" r:id="rId25"/>
    <p:sldLayoutId id="2147483663" r:id="rId26"/>
    <p:sldLayoutId id="2147483664" r:id="rId27"/>
    <p:sldLayoutId id="2147483701" r:id="rId28"/>
    <p:sldLayoutId id="2147483723" r:id="rId29"/>
    <p:sldLayoutId id="2147483724" r:id="rId30"/>
    <p:sldLayoutId id="2147483725" r:id="rId31"/>
    <p:sldLayoutId id="2147483726" r:id="rId32"/>
    <p:sldLayoutId id="2147483727" r:id="rId33"/>
    <p:sldLayoutId id="2147483728" r:id="rId34"/>
    <p:sldLayoutId id="2147483729" r:id="rId35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>
          <a:xfrm>
            <a:off x="588263" y="457200"/>
            <a:ext cx="11018520" cy="55399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idx="1"/>
          </p:nvPr>
        </p:nvSpPr>
        <p:spPr>
          <a:xfrm>
            <a:off x="584200" y="1435503"/>
            <a:ext cx="110185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47" name="GRID" hidden="1">
            <a:extLst>
              <a:ext uri="{FF2B5EF4-FFF2-40B4-BE49-F238E27FC236}">
                <a16:creationId xmlns:a16="http://schemas.microsoft.com/office/drawing/2014/main" id="{32B5FFBF-552A-4973-B5B3-9EE3A765185F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5CD412E5-2492-4063-96AB-C451FC39F2B6}"/>
                </a:ext>
              </a:extLst>
            </p:cNvPr>
            <p:cNvCxnSpPr/>
            <p:nvPr/>
          </p:nvCxnSpPr>
          <p:spPr>
            <a:xfrm>
              <a:off x="0" y="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D25E7FAE-6A98-413B-871E-10F8DF6FF1E3}"/>
                </a:ext>
              </a:extLst>
            </p:cNvPr>
            <p:cNvCxnSpPr/>
            <p:nvPr/>
          </p:nvCxnSpPr>
          <p:spPr>
            <a:xfrm>
              <a:off x="0" y="29260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F42BDE7-00A0-446E-9CEE-23DDF6A13E6E}"/>
                </a:ext>
              </a:extLst>
            </p:cNvPr>
            <p:cNvCxnSpPr/>
            <p:nvPr/>
          </p:nvCxnSpPr>
          <p:spPr>
            <a:xfrm>
              <a:off x="0" y="585216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D48FF31-9C6A-4C0C-AB96-ED556488A1BA}"/>
                </a:ext>
              </a:extLst>
            </p:cNvPr>
            <p:cNvCxnSpPr/>
            <p:nvPr/>
          </p:nvCxnSpPr>
          <p:spPr>
            <a:xfrm>
              <a:off x="0" y="6272784"/>
              <a:ext cx="12188952" cy="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8D811B2-F122-4FF3-A4F6-E7291A5152BB}"/>
                </a:ext>
              </a:extLst>
            </p:cNvPr>
            <p:cNvCxnSpPr/>
            <p:nvPr/>
          </p:nvCxnSpPr>
          <p:spPr>
            <a:xfrm>
              <a:off x="0" y="656539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2029335-BA6E-4B6F-B752-D02603169DE6}"/>
                </a:ext>
              </a:extLst>
            </p:cNvPr>
            <p:cNvCxnSpPr/>
            <p:nvPr/>
          </p:nvCxnSpPr>
          <p:spPr>
            <a:xfrm>
              <a:off x="0" y="685800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08D55A0-D16C-4191-B9F9-C95B51610B5E}"/>
                </a:ext>
              </a:extLst>
            </p:cNvPr>
            <p:cNvCxnSpPr/>
            <p:nvPr/>
          </p:nvCxnSpPr>
          <p:spPr>
            <a:xfrm>
              <a:off x="0" y="87782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A3FCB58-9F61-404B-A493-7860A942FCC2}"/>
                </a:ext>
              </a:extLst>
            </p:cNvPr>
            <p:cNvCxnSpPr/>
            <p:nvPr/>
          </p:nvCxnSpPr>
          <p:spPr>
            <a:xfrm>
              <a:off x="0" y="117043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0EFD38DF-4402-499A-B7B2-D5BBF3AD467C}"/>
                </a:ext>
              </a:extLst>
            </p:cNvPr>
            <p:cNvCxnSpPr/>
            <p:nvPr/>
          </p:nvCxnSpPr>
          <p:spPr>
            <a:xfrm>
              <a:off x="0" y="146304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6DFD209-A624-4FEA-8F60-067FBF0CC1E8}"/>
                </a:ext>
              </a:extLst>
            </p:cNvPr>
            <p:cNvCxnSpPr/>
            <p:nvPr/>
          </p:nvCxnSpPr>
          <p:spPr>
            <a:xfrm>
              <a:off x="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1B8ED61-88C3-48AA-91A7-BFD779B3B3BA}"/>
                </a:ext>
              </a:extLst>
            </p:cNvPr>
            <p:cNvCxnSpPr/>
            <p:nvPr/>
          </p:nvCxnSpPr>
          <p:spPr>
            <a:xfrm>
              <a:off x="585216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22AC47D-49D2-4B9E-B580-53A7922E5654}"/>
                </a:ext>
              </a:extLst>
            </p:cNvPr>
            <p:cNvCxnSpPr/>
            <p:nvPr/>
          </p:nvCxnSpPr>
          <p:spPr>
            <a:xfrm>
              <a:off x="29260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20D7A2DB-4310-49CD-83F6-55B33BE76665}"/>
                </a:ext>
              </a:extLst>
            </p:cNvPr>
            <p:cNvCxnSpPr/>
            <p:nvPr/>
          </p:nvCxnSpPr>
          <p:spPr>
            <a:xfrm>
              <a:off x="877824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0C40071-7BC6-4682-9CD1-0631E07C9F11}"/>
                </a:ext>
              </a:extLst>
            </p:cNvPr>
            <p:cNvCxnSpPr/>
            <p:nvPr/>
          </p:nvCxnSpPr>
          <p:spPr>
            <a:xfrm>
              <a:off x="117043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E0ACFAA-26E9-44D2-BEF0-E02CAE93F397}"/>
                </a:ext>
              </a:extLst>
            </p:cNvPr>
            <p:cNvCxnSpPr/>
            <p:nvPr/>
          </p:nvCxnSpPr>
          <p:spPr>
            <a:xfrm>
              <a:off x="11021568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385D1186-93AE-4B67-8544-763E0B213AAC}"/>
                </a:ext>
              </a:extLst>
            </p:cNvPr>
            <p:cNvCxnSpPr/>
            <p:nvPr/>
          </p:nvCxnSpPr>
          <p:spPr>
            <a:xfrm>
              <a:off x="11606784" y="0"/>
              <a:ext cx="0" cy="6858000"/>
            </a:xfrm>
            <a:prstGeom prst="line">
              <a:avLst/>
            </a:prstGeom>
            <a:ln w="3175">
              <a:solidFill>
                <a:srgbClr val="DF45D4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1D45AE-FC53-4BB4-A9CD-C563C03A1195}"/>
                </a:ext>
              </a:extLst>
            </p:cNvPr>
            <p:cNvCxnSpPr/>
            <p:nvPr/>
          </p:nvCxnSpPr>
          <p:spPr>
            <a:xfrm>
              <a:off x="11314176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325177A-06D9-4C2A-B7EF-984A90245BF7}"/>
                </a:ext>
              </a:extLst>
            </p:cNvPr>
            <p:cNvCxnSpPr/>
            <p:nvPr/>
          </p:nvCxnSpPr>
          <p:spPr>
            <a:xfrm>
              <a:off x="11899392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D2B67796-DF72-4C3B-A79D-7534FD3084C9}"/>
                </a:ext>
              </a:extLst>
            </p:cNvPr>
            <p:cNvCxnSpPr/>
            <p:nvPr/>
          </p:nvCxnSpPr>
          <p:spPr>
            <a:xfrm>
              <a:off x="12192000" y="0"/>
              <a:ext cx="0" cy="685800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8B2C409-2FF7-4120-9E48-02A446B82DD6}"/>
                </a:ext>
              </a:extLst>
            </p:cNvPr>
            <p:cNvCxnSpPr/>
            <p:nvPr/>
          </p:nvCxnSpPr>
          <p:spPr>
            <a:xfrm>
              <a:off x="0" y="175564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F3E0130A-B11A-42AB-8439-3CB0569F1C08}"/>
                </a:ext>
              </a:extLst>
            </p:cNvPr>
            <p:cNvCxnSpPr/>
            <p:nvPr/>
          </p:nvCxnSpPr>
          <p:spPr>
            <a:xfrm>
              <a:off x="0" y="204825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0840B631-CB23-44B8-823B-56619D54F0E4}"/>
                </a:ext>
              </a:extLst>
            </p:cNvPr>
            <p:cNvCxnSpPr/>
            <p:nvPr/>
          </p:nvCxnSpPr>
          <p:spPr>
            <a:xfrm>
              <a:off x="0" y="234086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C7DD460B-BBE5-43D6-95DF-C1C1CC6239C6}"/>
                </a:ext>
              </a:extLst>
            </p:cNvPr>
            <p:cNvCxnSpPr/>
            <p:nvPr/>
          </p:nvCxnSpPr>
          <p:spPr>
            <a:xfrm>
              <a:off x="0" y="263347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F5BEEB4-62B8-420A-9489-8319B9432C34}"/>
                </a:ext>
              </a:extLst>
            </p:cNvPr>
            <p:cNvCxnSpPr/>
            <p:nvPr/>
          </p:nvCxnSpPr>
          <p:spPr>
            <a:xfrm>
              <a:off x="0" y="292608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79242164-82A4-4DA9-B78C-33430C241872}"/>
                </a:ext>
              </a:extLst>
            </p:cNvPr>
            <p:cNvCxnSpPr/>
            <p:nvPr/>
          </p:nvCxnSpPr>
          <p:spPr>
            <a:xfrm>
              <a:off x="0" y="321868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D8767DD-4892-4904-AE72-87087DD9CCC2}"/>
                </a:ext>
              </a:extLst>
            </p:cNvPr>
            <p:cNvCxnSpPr/>
            <p:nvPr/>
          </p:nvCxnSpPr>
          <p:spPr>
            <a:xfrm>
              <a:off x="0" y="351129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245FC793-2AD0-4021-B3FB-391EDDE6CB63}"/>
                </a:ext>
              </a:extLst>
            </p:cNvPr>
            <p:cNvCxnSpPr/>
            <p:nvPr userDrawn="1"/>
          </p:nvCxnSpPr>
          <p:spPr>
            <a:xfrm>
              <a:off x="0" y="380390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8091C6C8-296D-4AA9-8F03-7DEA5FA7D71A}"/>
                </a:ext>
              </a:extLst>
            </p:cNvPr>
            <p:cNvCxnSpPr/>
            <p:nvPr userDrawn="1"/>
          </p:nvCxnSpPr>
          <p:spPr>
            <a:xfrm>
              <a:off x="0" y="409651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1CBDA8A-698A-4B1C-BC41-CD72C2900FE8}"/>
                </a:ext>
              </a:extLst>
            </p:cNvPr>
            <p:cNvCxnSpPr/>
            <p:nvPr userDrawn="1"/>
          </p:nvCxnSpPr>
          <p:spPr>
            <a:xfrm>
              <a:off x="0" y="438912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F0780C82-EF19-43A2-BF1B-31FDFBA092CA}"/>
                </a:ext>
              </a:extLst>
            </p:cNvPr>
            <p:cNvCxnSpPr/>
            <p:nvPr userDrawn="1"/>
          </p:nvCxnSpPr>
          <p:spPr>
            <a:xfrm>
              <a:off x="0" y="4681728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3492339-9370-44E2-8C4D-414393DEB764}"/>
                </a:ext>
              </a:extLst>
            </p:cNvPr>
            <p:cNvCxnSpPr/>
            <p:nvPr userDrawn="1"/>
          </p:nvCxnSpPr>
          <p:spPr>
            <a:xfrm>
              <a:off x="0" y="4974336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EBF7CE2A-C0A7-4C6F-88B8-E40107AE34E8}"/>
                </a:ext>
              </a:extLst>
            </p:cNvPr>
            <p:cNvCxnSpPr/>
            <p:nvPr userDrawn="1"/>
          </p:nvCxnSpPr>
          <p:spPr>
            <a:xfrm>
              <a:off x="0" y="5266944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CD7A1D0-B060-4037-BFAE-80FAF89CC35F}"/>
                </a:ext>
              </a:extLst>
            </p:cNvPr>
            <p:cNvCxnSpPr/>
            <p:nvPr userDrawn="1"/>
          </p:nvCxnSpPr>
          <p:spPr>
            <a:xfrm>
              <a:off x="0" y="5559552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A121C21-7F60-43D7-B9B4-682B9D22E24D}"/>
                </a:ext>
              </a:extLst>
            </p:cNvPr>
            <p:cNvCxnSpPr/>
            <p:nvPr userDrawn="1"/>
          </p:nvCxnSpPr>
          <p:spPr>
            <a:xfrm>
              <a:off x="0" y="5852160"/>
              <a:ext cx="12188952" cy="0"/>
            </a:xfrm>
            <a:prstGeom prst="line">
              <a:avLst/>
            </a:prstGeom>
            <a:ln w="3175">
              <a:solidFill>
                <a:schemeClr val="tx1">
                  <a:alpha val="2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.64 square" hidden="1">
            <a:extLst>
              <a:ext uri="{FF2B5EF4-FFF2-40B4-BE49-F238E27FC236}">
                <a16:creationId xmlns:a16="http://schemas.microsoft.com/office/drawing/2014/main" id="{90E0CE0A-15D7-405F-8DFA-B7F5AF47B03C}"/>
              </a:ext>
            </a:extLst>
          </p:cNvPr>
          <p:cNvSpPr/>
          <p:nvPr userDrawn="1"/>
        </p:nvSpPr>
        <p:spPr bwMode="auto">
          <a:xfrm>
            <a:off x="0" y="0"/>
            <a:ext cx="585216" cy="585216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5" name=".32 square" hidden="1">
            <a:extLst>
              <a:ext uri="{FF2B5EF4-FFF2-40B4-BE49-F238E27FC236}">
                <a16:creationId xmlns:a16="http://schemas.microsoft.com/office/drawing/2014/main" id="{09835393-211C-428D-B22F-51EE7A413599}"/>
              </a:ext>
            </a:extLst>
          </p:cNvPr>
          <p:cNvSpPr/>
          <p:nvPr userDrawn="1"/>
        </p:nvSpPr>
        <p:spPr bwMode="auto">
          <a:xfrm>
            <a:off x="0" y="0"/>
            <a:ext cx="292608" cy="292608"/>
          </a:xfrm>
          <a:prstGeom prst="rect">
            <a:avLst/>
          </a:prstGeom>
          <a:solidFill>
            <a:schemeClr val="tx1">
              <a:alpha val="17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40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F7D1C1B0-B53E-499D-B47D-58586D6F44F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5"/>
          <a:srcRect l="762"/>
          <a:stretch/>
        </p:blipFill>
        <p:spPr>
          <a:xfrm rot="5400000">
            <a:off x="9464500" y="2843773"/>
            <a:ext cx="6858000" cy="117045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1842D9-EABC-4C52-9B3F-67BF2204D0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4200" y="6400800"/>
            <a:ext cx="4114800" cy="184666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en-US"/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6272894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  <p:sldLayoutId id="2147483810" r:id="rId18"/>
    <p:sldLayoutId id="2147483811" r:id="rId19"/>
    <p:sldLayoutId id="2147483812" r:id="rId20"/>
    <p:sldLayoutId id="2147483813" r:id="rId21"/>
    <p:sldLayoutId id="2147483814" r:id="rId22"/>
    <p:sldLayoutId id="2147483815" r:id="rId23"/>
  </p:sldLayoutIdLst>
  <p:transition>
    <p:fade/>
  </p:transition>
  <p:hf sldNum="0" hdr="0" dt="0"/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600" b="0" kern="1200" cap="none" spc="-5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8">
          <p15:clr>
            <a:srgbClr val="C35EA4"/>
          </p15:clr>
        </p15:guide>
        <p15:guide id="17" pos="7313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85">
          <p15:clr>
            <a:srgbClr val="A4A3A4"/>
          </p15:clr>
        </p15:guide>
        <p15:guide id="29" orient="horz" pos="4135">
          <p15:clr>
            <a:srgbClr val="A4A3A4"/>
          </p15:clr>
        </p15:guide>
        <p15:guide id="30" pos="7495">
          <p15:clr>
            <a:srgbClr val="A4A3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263268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9187079" y="3012391"/>
            <a:ext cx="6858623" cy="83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57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  <p:sldLayoutId id="2147483830" r:id="rId14"/>
    <p:sldLayoutId id="2147483831" r:id="rId15"/>
    <p:sldLayoutId id="2147483832" r:id="rId16"/>
    <p:sldLayoutId id="2147483833" r:id="rId17"/>
    <p:sldLayoutId id="2147483834" r:id="rId18"/>
    <p:sldLayoutId id="2147483835" r:id="rId19"/>
    <p:sldLayoutId id="2147483836" r:id="rId20"/>
  </p:sldLayoutIdLst>
  <p:transition>
    <p:fade/>
  </p:transition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solidFill>
            <a:schemeClr val="bg1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4097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3529" kern="1200" spc="0" baseline="0">
          <a:solidFill>
            <a:schemeClr val="bg1"/>
          </a:solidFill>
          <a:latin typeface="+mj-lt"/>
          <a:ea typeface="+mn-ea"/>
          <a:cs typeface="+mn-cs"/>
        </a:defRPr>
      </a:lvl1pPr>
      <a:lvl2pPr marL="44819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745" kern="1200" spc="0" baseline="0">
          <a:solidFill>
            <a:schemeClr val="bg1"/>
          </a:solidFill>
          <a:latin typeface="+mn-lt"/>
          <a:ea typeface="+mn-ea"/>
          <a:cs typeface="+mn-cs"/>
        </a:defRPr>
      </a:lvl2pPr>
      <a:lvl3pPr marL="672290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353" kern="1200" spc="0" baseline="0">
          <a:solidFill>
            <a:schemeClr val="bg1"/>
          </a:solidFill>
          <a:latin typeface="+mn-lt"/>
          <a:ea typeface="+mn-ea"/>
          <a:cs typeface="+mn-cs"/>
        </a:defRPr>
      </a:lvl3pPr>
      <a:lvl4pPr marL="896386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solidFill>
            <a:schemeClr val="bg1"/>
          </a:solidFill>
          <a:latin typeface="+mn-lt"/>
          <a:ea typeface="+mn-ea"/>
          <a:cs typeface="+mn-cs"/>
        </a:defRPr>
      </a:lvl4pPr>
      <a:lvl5pPr marL="1120483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157" kern="1200" spc="0" baseline="0">
          <a:solidFill>
            <a:schemeClr val="bg1"/>
          </a:soli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support.office.com/en-us/article/What-s-new-in-Access-2019-f52c5317-3494-4105-9c56-5a2abb8e0f87" TargetMode="Externa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support.office.com/en-us/article/what-s-new-in-access-for-office-365-76454345-f85d-47af-ace1-98a456cb349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8.png"/><Relationship Id="rId4" Type="http://schemas.openxmlformats.org/officeDocument/2006/relationships/hyperlink" Target="https://support.office.com/en-us/article/using-the-large-number-data-type-5b623f6e-641d-4e97-8bdf-b77bae076f70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eveloper.microsoft.com/en-us/graph/graph-explorer" TargetMode="External"/><Relationship Id="rId1" Type="http://schemas.openxmlformats.org/officeDocument/2006/relationships/slideLayout" Target="../slideLayouts/slideLayout5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hyperlink" Target="https://support.office.com/en-us/article/What-s-new-in-Access-2019-f52c5317-3494-4105-9c56-5a2abb8e0f87" TargetMode="External"/><Relationship Id="rId3" Type="http://schemas.openxmlformats.org/officeDocument/2006/relationships/image" Target="../media/image49.svg"/><Relationship Id="rId7" Type="http://schemas.openxmlformats.org/officeDocument/2006/relationships/image" Target="../media/image53.svg"/><Relationship Id="rId12" Type="http://schemas.openxmlformats.org/officeDocument/2006/relationships/hyperlink" Target="https://techcommunity.microsoft.com/t5/Access-Blog/bg-p/AccessBlog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png"/><Relationship Id="rId11" Type="http://schemas.openxmlformats.org/officeDocument/2006/relationships/hyperlink" Target="https://products.office.com/business/office-365-roadmap" TargetMode="External"/><Relationship Id="rId5" Type="http://schemas.openxmlformats.org/officeDocument/2006/relationships/image" Target="../media/image51.svg"/><Relationship Id="rId10" Type="http://schemas.openxmlformats.org/officeDocument/2006/relationships/hyperlink" Target="https://access.uservoice.com/" TargetMode="External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hyperlink" Target="https://techcommunity.microsoft.com/t5/Access/ct-p/Access_Cat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access.uservoice.com/" TargetMode="External"/><Relationship Id="rId2" Type="http://schemas.openxmlformats.org/officeDocument/2006/relationships/hyperlink" Target="https://support.office.com/en-ie/article/what-s-new-in-access-for-office-365-76454345-f85d-47af-ace1-98a456cb3496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6.jpeg"/><Relationship Id="rId4" Type="http://schemas.openxmlformats.org/officeDocument/2006/relationships/hyperlink" Target="https://techcommunity.microsoft.com/t5/Access-Blog/bg-p/AccessBlo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support.office.com/article/E8D47343-C937-44E8-A80F-B6A83A1FA3AE" TargetMode="External"/><Relationship Id="rId13" Type="http://schemas.openxmlformats.org/officeDocument/2006/relationships/hyperlink" Target="https://support.office.com/article/A39C2A26-E745-4957-8D06-89E0B435AAC3" TargetMode="External"/><Relationship Id="rId3" Type="http://schemas.openxmlformats.org/officeDocument/2006/relationships/hyperlink" Target="https://support.office.com/article/30AD644F-946C-442E-8BD2-BE067361987C" TargetMode="External"/><Relationship Id="rId7" Type="http://schemas.openxmlformats.org/officeDocument/2006/relationships/hyperlink" Target="https://support.office.com/article/bfb21f67-b745-499f-80f5-7205829a53e7" TargetMode="External"/><Relationship Id="rId12" Type="http://schemas.openxmlformats.org/officeDocument/2006/relationships/hyperlink" Target="https://support.office.com/article/08422593-42dd-4e73-bdf1-4c21fc3aa1b0" TargetMode="External"/><Relationship Id="rId2" Type="http://schemas.openxmlformats.org/officeDocument/2006/relationships/hyperlink" Target="https://support.office.com/article/78FF21EA-2F76-4FB0-8AF6-C318D1EE0EA7" TargetMode="External"/><Relationship Id="rId16" Type="http://schemas.openxmlformats.org/officeDocument/2006/relationships/hyperlink" Target="https://support.office.com/article/532584f3-f2c6-47e0-9387-361c5873348e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support.office.com/article/3197228C-8684-4552-AC03-ABA746FB29D8" TargetMode="External"/><Relationship Id="rId11" Type="http://schemas.openxmlformats.org/officeDocument/2006/relationships/hyperlink" Target="https://support.office.com/article/F23301A1-3E0A-4243-9002-4A23AC0FDBF3" TargetMode="External"/><Relationship Id="rId5" Type="http://schemas.openxmlformats.org/officeDocument/2006/relationships/hyperlink" Target="https://support.office.com/article/A9739A09-D3FF-4F36-8AC3-5760249FB65C" TargetMode="External"/><Relationship Id="rId15" Type="http://schemas.openxmlformats.org/officeDocument/2006/relationships/hyperlink" Target="https://support.office.com/article/7bac0438-498a-4f53-b17b-cc22fc42c979" TargetMode="External"/><Relationship Id="rId10" Type="http://schemas.openxmlformats.org/officeDocument/2006/relationships/hyperlink" Target="https://support.office.com/article/E0869F59-7536-4D19-8E05-7158DCD3681C" TargetMode="External"/><Relationship Id="rId4" Type="http://schemas.openxmlformats.org/officeDocument/2006/relationships/hyperlink" Target="https://support.office.com/article/eb2159cf-1e30-401a-8084-bd4f9c9ca1f5" TargetMode="External"/><Relationship Id="rId9" Type="http://schemas.openxmlformats.org/officeDocument/2006/relationships/hyperlink" Target="https://support.office.com/article/ddf3822f-8aba-49cb-831a-1e74d6f5f06b" TargetMode="External"/><Relationship Id="rId14" Type="http://schemas.openxmlformats.org/officeDocument/2006/relationships/hyperlink" Target="https://support.office.com/article/92eb616b-3204-4121-9277-70649e33be4f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164" y="2843973"/>
            <a:ext cx="6381582" cy="1107996"/>
          </a:xfrm>
        </p:spPr>
        <p:txBody>
          <a:bodyPr/>
          <a:lstStyle/>
          <a:p>
            <a:r>
              <a:rPr lang="en-US"/>
              <a:t>DAAUG</a:t>
            </a:r>
            <a:br>
              <a:rPr lang="en-US"/>
            </a:br>
            <a:r>
              <a:rPr lang="en-US"/>
              <a:t>August 15</a:t>
            </a:r>
            <a:r>
              <a:rPr lang="en-US" baseline="30000"/>
              <a:t>th</a:t>
            </a:r>
            <a:r>
              <a:rPr lang="en-US"/>
              <a:t>, 2019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7CF35D-84D2-4135-8FBF-39BC23333C9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2164" y="4109318"/>
            <a:ext cx="4566427" cy="338554"/>
          </a:xfrm>
        </p:spPr>
        <p:txBody>
          <a:bodyPr/>
          <a:lstStyle/>
          <a:p>
            <a:r>
              <a:rPr lang="en-US"/>
              <a:t>Ebo Quansah, Program Manager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BEA0D322-9BA1-4704-A047-A5E65BE6731C}"/>
              </a:ext>
            </a:extLst>
          </p:cNvPr>
          <p:cNvSpPr txBox="1">
            <a:spLocks/>
          </p:cNvSpPr>
          <p:nvPr/>
        </p:nvSpPr>
        <p:spPr>
          <a:xfrm>
            <a:off x="562164" y="4483763"/>
            <a:ext cx="5441071" cy="338554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200" kern="1200" spc="0" baseline="0">
                <a:solidFill>
                  <a:srgbClr val="FFFFFF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Shane Groff, Senior Software Engineer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29B00E-8AD1-4799-9F75-9683EBE94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838" y="2240424"/>
            <a:ext cx="1918115" cy="23771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C4B0B5-CB65-44D8-B471-13706DF22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200" y="2255564"/>
            <a:ext cx="1918115" cy="234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0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0" y="696977"/>
            <a:ext cx="124708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b="1">
                <a:latin typeface="+mn-lt"/>
              </a:rPr>
              <a:t>What’s New in Access?</a:t>
            </a:r>
            <a:endParaRPr lang="en-US" sz="2400">
              <a:highlight>
                <a:srgbClr val="FFFF00"/>
              </a:highlight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491DAC-31B5-4C75-92D3-22125E8E1E0F}"/>
              </a:ext>
            </a:extLst>
          </p:cNvPr>
          <p:cNvSpPr txBox="1"/>
          <p:nvPr/>
        </p:nvSpPr>
        <p:spPr>
          <a:xfrm>
            <a:off x="183330" y="1546134"/>
            <a:ext cx="8172450" cy="480131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>
                <a:ea typeface="+mn-lt"/>
                <a:cs typeface="+mn-lt"/>
              </a:rPr>
              <a:t>Large Number (</a:t>
            </a:r>
            <a:r>
              <a:rPr lang="en-US" sz="2400" err="1">
                <a:ea typeface="+mn-lt"/>
                <a:cs typeface="+mn-lt"/>
              </a:rPr>
              <a:t>bigint</a:t>
            </a:r>
            <a:r>
              <a:rPr lang="en-US" sz="2400">
                <a:ea typeface="+mn-lt"/>
                <a:cs typeface="+mn-lt"/>
              </a:rPr>
              <a:t>) support</a:t>
            </a:r>
            <a:endParaRPr lang="en-US" sz="24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err="1">
                <a:ea typeface="+mn-lt"/>
                <a:cs typeface="+mn-lt"/>
              </a:rPr>
              <a:t>DBase</a:t>
            </a:r>
            <a:r>
              <a:rPr lang="en-US" sz="2400">
                <a:ea typeface="+mn-lt"/>
                <a:cs typeface="+mn-lt"/>
              </a:rPr>
              <a:t> Support (its back!)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Office Themes</a:t>
            </a:r>
            <a:endParaRPr lang="en-US" sz="160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New Home Screen</a:t>
            </a:r>
            <a:endParaRPr lang="en-US" sz="2400">
              <a:cs typeface="Segoe U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/>
              <a:t>Modernized Charts</a:t>
            </a:r>
            <a:endParaRPr lang="en-US" sz="2400">
              <a:cs typeface="Segoe UI"/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Property Sheet Sorting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Linked Table Manager Improvements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New Label Name Property for Controls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ODBC Connection Retry Logic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Accessibility Improvements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“Tell me” box improvements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Modernized Tabs (Office365)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More!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A9D5D0-884F-45AA-A63C-2AACC60678CF}"/>
              </a:ext>
            </a:extLst>
          </p:cNvPr>
          <p:cNvSpPr txBox="1"/>
          <p:nvPr/>
        </p:nvSpPr>
        <p:spPr>
          <a:xfrm>
            <a:off x="7344697" y="6456253"/>
            <a:ext cx="4847303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2800" b="1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What's New in Access 2019?</a:t>
            </a:r>
            <a:endParaRPr lang="en-US" sz="2800" b="1">
              <a:cs typeface="Segoe U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81F12C-CD7A-4C58-AC0B-B814CDF74B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869" y="1670180"/>
            <a:ext cx="4402903" cy="4402903"/>
          </a:xfrm>
          <a:prstGeom prst="rect">
            <a:avLst/>
          </a:prstGeom>
        </p:spPr>
      </p:pic>
      <p:sp>
        <p:nvSpPr>
          <p:cNvPr id="10" name="TextBox 9">
            <a:hlinkClick r:id="rId4"/>
            <a:extLst>
              <a:ext uri="{FF2B5EF4-FFF2-40B4-BE49-F238E27FC236}">
                <a16:creationId xmlns:a16="http://schemas.microsoft.com/office/drawing/2014/main" id="{6BCC1836-E2D6-41FE-B43F-8C4E16AEE284}"/>
              </a:ext>
            </a:extLst>
          </p:cNvPr>
          <p:cNvSpPr txBox="1"/>
          <p:nvPr/>
        </p:nvSpPr>
        <p:spPr>
          <a:xfrm>
            <a:off x="533400" y="6427113"/>
            <a:ext cx="609717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800" b="1" u="sng"/>
              <a:t>What’s New in Access in Office 365</a:t>
            </a:r>
          </a:p>
        </p:txBody>
      </p:sp>
    </p:spTree>
    <p:extLst>
      <p:ext uri="{BB962C8B-B14F-4D97-AF65-F5344CB8AC3E}">
        <p14:creationId xmlns:p14="http://schemas.microsoft.com/office/powerpoint/2010/main" val="1923211344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104775" y="622620"/>
            <a:ext cx="124708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b="1">
                <a:latin typeface="+mn-lt"/>
              </a:rPr>
              <a:t>Large Number Support</a:t>
            </a:r>
            <a:endParaRPr lang="en-US" sz="2400" b="1">
              <a:latin typeface="+mn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E59251-B047-4509-A118-B58A6E3760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561" y="1578135"/>
            <a:ext cx="3524251" cy="3701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373D665-AEEE-4365-8B01-59814004B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8150" y="5216206"/>
            <a:ext cx="4029075" cy="9569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476D3E-EF30-43EB-A6D7-D09FFE66321B}"/>
              </a:ext>
            </a:extLst>
          </p:cNvPr>
          <p:cNvSpPr txBox="1"/>
          <p:nvPr/>
        </p:nvSpPr>
        <p:spPr>
          <a:xfrm>
            <a:off x="104775" y="1638300"/>
            <a:ext cx="6991350" cy="461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/>
              <a:t>Data type that calculates large numbers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/>
              <a:t>Stores non-monetary, numeric values that are compatible with the SQL_BIGINT data type contained in ODBC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/>
              <a:t>Allowing users to link to/import from databases with the same data type, like the above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Upon adding a large number field to a table and saving the design, this new data type will now be enabled and the database will no longer be compatible with previous Access versions.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/>
          </a:p>
          <a:p>
            <a:endParaRPr lang="en-US" sz="2000"/>
          </a:p>
          <a:p>
            <a:endParaRPr lang="en-US" sz="200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/>
              <a:t>File </a:t>
            </a:r>
            <a:r>
              <a:rPr lang="en-US" sz="2000">
                <a:sym typeface="Wingdings" panose="05000000000000000000" pitchFamily="2" charset="2"/>
              </a:rPr>
              <a:t> Options  Current Database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sym typeface="Wingdings" panose="05000000000000000000" pitchFamily="2" charset="2"/>
              </a:rPr>
              <a:t>Select “Support </a:t>
            </a:r>
            <a:r>
              <a:rPr lang="en-US" sz="2000" err="1">
                <a:sym typeface="Wingdings" panose="05000000000000000000" pitchFamily="2" charset="2"/>
              </a:rPr>
              <a:t>BigInt</a:t>
            </a:r>
            <a:r>
              <a:rPr lang="en-US" sz="2000">
                <a:sym typeface="Wingdings" panose="05000000000000000000" pitchFamily="2" charset="2"/>
              </a:rPr>
              <a:t> Data Type for Linked/Imported Tables”</a:t>
            </a:r>
            <a:endParaRPr lang="en-US" sz="20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390EAC-4AC1-40E5-86E6-D29181952723}"/>
              </a:ext>
            </a:extLst>
          </p:cNvPr>
          <p:cNvSpPr txBox="1"/>
          <p:nvPr/>
        </p:nvSpPr>
        <p:spPr>
          <a:xfrm>
            <a:off x="10487025" y="6410325"/>
            <a:ext cx="160020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Learn More</a:t>
            </a:r>
            <a:endParaRPr lang="en-US" sz="24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337128-A554-41EB-8D35-FBBC70F1F3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235380"/>
            <a:ext cx="691515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469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87332-51CE-40BB-BDFF-965E65B23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4522156"/>
            <a:ext cx="5609222" cy="13632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+mj-lt"/>
                <a:cs typeface="+mj-cs"/>
              </a:rPr>
              <a:t>Demo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BA87361-6D30-46E4-834B-719CF5905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8332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89DB1C0-FEEC-4CB6-88B2-F9C5562E0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574" y="0"/>
            <a:ext cx="3913632" cy="228523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Graphic 14" descr="Upward trend">
            <a:extLst>
              <a:ext uri="{FF2B5EF4-FFF2-40B4-BE49-F238E27FC236}">
                <a16:creationId xmlns:a16="http://schemas.microsoft.com/office/drawing/2014/main" id="{C1C1E764-7292-4958-A1FC-B1CF03CA0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5250" y="164573"/>
            <a:ext cx="1636279" cy="1636279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117" y="615908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8163D1C-ED91-4D5F-A33B-CF1256B27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67709" y="780500"/>
            <a:ext cx="2852928" cy="28529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Graphic 11" descr="Downward trend">
            <a:extLst>
              <a:ext uri="{FF2B5EF4-FFF2-40B4-BE49-F238E27FC236}">
                <a16:creationId xmlns:a16="http://schemas.microsoft.com/office/drawing/2014/main" id="{9D509B46-E9D0-44EB-B112-4CD549D80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80302" y="1293093"/>
            <a:ext cx="1827742" cy="1827742"/>
          </a:xfrm>
          <a:prstGeom prst="rect">
            <a:avLst/>
          </a:prstGeom>
        </p:spPr>
      </p:pic>
      <p:pic>
        <p:nvPicPr>
          <p:cNvPr id="5" name="Graphic 4" descr="Pie chart">
            <a:extLst>
              <a:ext uri="{FF2B5EF4-FFF2-40B4-BE49-F238E27FC236}">
                <a16:creationId xmlns:a16="http://schemas.microsoft.com/office/drawing/2014/main" id="{B51CFA84-0192-4D67-8962-95FE8240C1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924" y="3621724"/>
            <a:ext cx="2594886" cy="2594886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1103AB2-C090-458F-B752-294F23AF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1"/>
            <a:ext cx="3439432" cy="3785157"/>
          </a:xfrm>
          <a:custGeom>
            <a:avLst/>
            <a:gdLst>
              <a:gd name="connsiteX0" fmla="*/ 198262 w 3439432"/>
              <a:gd name="connsiteY0" fmla="*/ 0 h 3785157"/>
              <a:gd name="connsiteX1" fmla="*/ 3439432 w 3439432"/>
              <a:gd name="connsiteY1" fmla="*/ 0 h 3785157"/>
              <a:gd name="connsiteX2" fmla="*/ 3439432 w 3439432"/>
              <a:gd name="connsiteY2" fmla="*/ 3697836 h 3785157"/>
              <a:gd name="connsiteX3" fmla="*/ 3318024 w 3439432"/>
              <a:gd name="connsiteY3" fmla="*/ 3729054 h 3785157"/>
              <a:gd name="connsiteX4" fmla="*/ 2761488 w 3439432"/>
              <a:gd name="connsiteY4" fmla="*/ 3785157 h 3785157"/>
              <a:gd name="connsiteX5" fmla="*/ 0 w 3439432"/>
              <a:gd name="connsiteY5" fmla="*/ 1023669 h 3785157"/>
              <a:gd name="connsiteX6" fmla="*/ 124151 w 3439432"/>
              <a:gd name="connsiteY6" fmla="*/ 202487 h 3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785157">
                <a:moveTo>
                  <a:pt x="198262" y="0"/>
                </a:moveTo>
                <a:lnTo>
                  <a:pt x="3439432" y="0"/>
                </a:lnTo>
                <a:lnTo>
                  <a:pt x="3439432" y="3697836"/>
                </a:lnTo>
                <a:lnTo>
                  <a:pt x="3318024" y="3729054"/>
                </a:lnTo>
                <a:cubicBezTo>
                  <a:pt x="3138258" y="3765839"/>
                  <a:pt x="2952129" y="3785157"/>
                  <a:pt x="2761488" y="3785157"/>
                </a:cubicBezTo>
                <a:cubicBezTo>
                  <a:pt x="1236360" y="3785157"/>
                  <a:pt x="0" y="2548797"/>
                  <a:pt x="0" y="1023669"/>
                </a:cubicBezTo>
                <a:cubicBezTo>
                  <a:pt x="0" y="737708"/>
                  <a:pt x="43466" y="461898"/>
                  <a:pt x="124151" y="20248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3D471F3-782A-4BA1-9CAB-FF5CDF0A7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8761" y="-4332"/>
            <a:ext cx="3273238" cy="3618965"/>
          </a:xfrm>
          <a:custGeom>
            <a:avLst/>
            <a:gdLst>
              <a:gd name="connsiteX0" fmla="*/ 210437 w 3273238"/>
              <a:gd name="connsiteY0" fmla="*/ 0 h 3618965"/>
              <a:gd name="connsiteX1" fmla="*/ 3273238 w 3273238"/>
              <a:gd name="connsiteY1" fmla="*/ 0 h 3618965"/>
              <a:gd name="connsiteX2" fmla="*/ 3273238 w 3273238"/>
              <a:gd name="connsiteY2" fmla="*/ 3526409 h 3618965"/>
              <a:gd name="connsiteX3" fmla="*/ 3118338 w 3273238"/>
              <a:gd name="connsiteY3" fmla="*/ 3566238 h 3618965"/>
              <a:gd name="connsiteX4" fmla="*/ 2595295 w 3273238"/>
              <a:gd name="connsiteY4" fmla="*/ 3618965 h 3618965"/>
              <a:gd name="connsiteX5" fmla="*/ 0 w 3273238"/>
              <a:gd name="connsiteY5" fmla="*/ 1023670 h 3618965"/>
              <a:gd name="connsiteX6" fmla="*/ 203951 w 3273238"/>
              <a:gd name="connsiteY6" fmla="*/ 13464 h 36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618965">
                <a:moveTo>
                  <a:pt x="210437" y="0"/>
                </a:moveTo>
                <a:lnTo>
                  <a:pt x="3273238" y="0"/>
                </a:lnTo>
                <a:lnTo>
                  <a:pt x="3273238" y="3526409"/>
                </a:lnTo>
                <a:lnTo>
                  <a:pt x="3118338" y="3566238"/>
                </a:lnTo>
                <a:cubicBezTo>
                  <a:pt x="2949390" y="3600810"/>
                  <a:pt x="2774463" y="3618965"/>
                  <a:pt x="2595295" y="3618965"/>
                </a:cubicBezTo>
                <a:cubicBezTo>
                  <a:pt x="1161953" y="3618965"/>
                  <a:pt x="0" y="2457012"/>
                  <a:pt x="0" y="1023670"/>
                </a:cubicBezTo>
                <a:cubicBezTo>
                  <a:pt x="0" y="665335"/>
                  <a:pt x="72622" y="323961"/>
                  <a:pt x="203951" y="134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 descr="Bar chart">
            <a:extLst>
              <a:ext uri="{FF2B5EF4-FFF2-40B4-BE49-F238E27FC236}">
                <a16:creationId xmlns:a16="http://schemas.microsoft.com/office/drawing/2014/main" id="{6ACA406A-4D71-4350-A755-32C32F7B2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25024" y="327889"/>
            <a:ext cx="2260711" cy="22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004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Modern Charts</a:t>
            </a:r>
          </a:p>
        </p:txBody>
      </p:sp>
    </p:spTree>
    <p:extLst>
      <p:ext uri="{BB962C8B-B14F-4D97-AF65-F5344CB8AC3E}">
        <p14:creationId xmlns:p14="http://schemas.microsoft.com/office/powerpoint/2010/main" val="269395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-139430" y="1125654"/>
            <a:ext cx="124708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3200">
                <a:latin typeface="Calibri" panose="020F0502020204030204"/>
              </a:rPr>
              <a:t>Helps people understand the significance of </a:t>
            </a:r>
            <a:r>
              <a:rPr lang="en-US" sz="3200" b="1">
                <a:latin typeface="Calibri" panose="020F0502020204030204"/>
              </a:rPr>
              <a:t>data</a:t>
            </a:r>
            <a:r>
              <a:rPr lang="en-US" sz="3200">
                <a:latin typeface="Calibri" panose="020F0502020204030204"/>
              </a:rPr>
              <a:t> by placing it in a visual context</a:t>
            </a:r>
          </a:p>
          <a:p>
            <a:pPr algn="l"/>
            <a:endParaRPr lang="en-US" sz="1600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3B4661-935F-4D0F-A0CC-AC41C792A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98" y="1951154"/>
            <a:ext cx="3005589" cy="181549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67192B-CFE2-4847-90B1-B3A2DAADF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0325" y="3615324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F3DD44-30C8-48F8-B881-ECEC6216CA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4343" y="1719590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29296B-C61C-442E-87D5-7215F21463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4584" y="2966438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C47DB8B-7BA2-4E23-BF1B-7862AB2C35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2081" y="4833850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4CF0FF-A9EC-4EDA-A9E8-C12C68BEBA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74" y="4711148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9CE190-D87C-45C3-BEE0-02DF554A2A2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97203" y="4942654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6936C4-A5F0-4B20-93D5-C61CB956CD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23054" y="1581098"/>
            <a:ext cx="3170891" cy="191534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686240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2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-4016105" y="1187339"/>
            <a:ext cx="124708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5400">
                <a:latin typeface="Calibri" panose="020F0502020204030204"/>
              </a:rPr>
              <a:t>Modern Charts</a:t>
            </a:r>
          </a:p>
          <a:p>
            <a:pPr algn="l"/>
            <a:endParaRPr lang="en-US" sz="3200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18CB27-3283-4554-AA6E-7D52CB143187}"/>
              </a:ext>
            </a:extLst>
          </p:cNvPr>
          <p:cNvSpPr txBox="1"/>
          <p:nvPr/>
        </p:nvSpPr>
        <p:spPr>
          <a:xfrm>
            <a:off x="0" y="1544241"/>
            <a:ext cx="1190625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Numeric data in a visual layout to illustrate data relationships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11 new charts, including column, line, bar, pie and combo charts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Can be added to any form and/or report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Can bind to a table or query while be customized across many different properties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400"/>
              <a:t>Interactive features (selecting different category fields on a form/report = different chart values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D75996-12A7-4B9B-AF92-AB5CAEDA6E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475" y="3824002"/>
            <a:ext cx="5724525" cy="303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06147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87332-51CE-40BB-BDFF-965E65B23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4522156"/>
            <a:ext cx="5609222" cy="13632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+mj-lt"/>
                <a:cs typeface="+mj-cs"/>
              </a:rPr>
              <a:t>Demo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BA87361-6D30-46E4-834B-719CF5905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8332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89DB1C0-FEEC-4CB6-88B2-F9C5562E0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574" y="0"/>
            <a:ext cx="3913632" cy="228523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Graphic 14" descr="Upward trend">
            <a:extLst>
              <a:ext uri="{FF2B5EF4-FFF2-40B4-BE49-F238E27FC236}">
                <a16:creationId xmlns:a16="http://schemas.microsoft.com/office/drawing/2014/main" id="{C1C1E764-7292-4958-A1FC-B1CF03CA0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5250" y="164573"/>
            <a:ext cx="1636279" cy="1636279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117" y="615908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8163D1C-ED91-4D5F-A33B-CF1256B27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67709" y="780500"/>
            <a:ext cx="2852928" cy="28529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Graphic 11" descr="Downward trend">
            <a:extLst>
              <a:ext uri="{FF2B5EF4-FFF2-40B4-BE49-F238E27FC236}">
                <a16:creationId xmlns:a16="http://schemas.microsoft.com/office/drawing/2014/main" id="{9D509B46-E9D0-44EB-B112-4CD549D80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80302" y="1293093"/>
            <a:ext cx="1827742" cy="1827742"/>
          </a:xfrm>
          <a:prstGeom prst="rect">
            <a:avLst/>
          </a:prstGeom>
        </p:spPr>
      </p:pic>
      <p:pic>
        <p:nvPicPr>
          <p:cNvPr id="5" name="Graphic 4" descr="Pie chart">
            <a:extLst>
              <a:ext uri="{FF2B5EF4-FFF2-40B4-BE49-F238E27FC236}">
                <a16:creationId xmlns:a16="http://schemas.microsoft.com/office/drawing/2014/main" id="{B51CFA84-0192-4D67-8962-95FE8240C1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924" y="3621724"/>
            <a:ext cx="2594886" cy="2594886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1103AB2-C090-458F-B752-294F23AF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1"/>
            <a:ext cx="3439432" cy="3785157"/>
          </a:xfrm>
          <a:custGeom>
            <a:avLst/>
            <a:gdLst>
              <a:gd name="connsiteX0" fmla="*/ 198262 w 3439432"/>
              <a:gd name="connsiteY0" fmla="*/ 0 h 3785157"/>
              <a:gd name="connsiteX1" fmla="*/ 3439432 w 3439432"/>
              <a:gd name="connsiteY1" fmla="*/ 0 h 3785157"/>
              <a:gd name="connsiteX2" fmla="*/ 3439432 w 3439432"/>
              <a:gd name="connsiteY2" fmla="*/ 3697836 h 3785157"/>
              <a:gd name="connsiteX3" fmla="*/ 3318024 w 3439432"/>
              <a:gd name="connsiteY3" fmla="*/ 3729054 h 3785157"/>
              <a:gd name="connsiteX4" fmla="*/ 2761488 w 3439432"/>
              <a:gd name="connsiteY4" fmla="*/ 3785157 h 3785157"/>
              <a:gd name="connsiteX5" fmla="*/ 0 w 3439432"/>
              <a:gd name="connsiteY5" fmla="*/ 1023669 h 3785157"/>
              <a:gd name="connsiteX6" fmla="*/ 124151 w 3439432"/>
              <a:gd name="connsiteY6" fmla="*/ 202487 h 3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785157">
                <a:moveTo>
                  <a:pt x="198262" y="0"/>
                </a:moveTo>
                <a:lnTo>
                  <a:pt x="3439432" y="0"/>
                </a:lnTo>
                <a:lnTo>
                  <a:pt x="3439432" y="3697836"/>
                </a:lnTo>
                <a:lnTo>
                  <a:pt x="3318024" y="3729054"/>
                </a:lnTo>
                <a:cubicBezTo>
                  <a:pt x="3138258" y="3765839"/>
                  <a:pt x="2952129" y="3785157"/>
                  <a:pt x="2761488" y="3785157"/>
                </a:cubicBezTo>
                <a:cubicBezTo>
                  <a:pt x="1236360" y="3785157"/>
                  <a:pt x="0" y="2548797"/>
                  <a:pt x="0" y="1023669"/>
                </a:cubicBezTo>
                <a:cubicBezTo>
                  <a:pt x="0" y="737708"/>
                  <a:pt x="43466" y="461898"/>
                  <a:pt x="124151" y="20248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3D471F3-782A-4BA1-9CAB-FF5CDF0A7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8761" y="-4332"/>
            <a:ext cx="3273238" cy="3618965"/>
          </a:xfrm>
          <a:custGeom>
            <a:avLst/>
            <a:gdLst>
              <a:gd name="connsiteX0" fmla="*/ 210437 w 3273238"/>
              <a:gd name="connsiteY0" fmla="*/ 0 h 3618965"/>
              <a:gd name="connsiteX1" fmla="*/ 3273238 w 3273238"/>
              <a:gd name="connsiteY1" fmla="*/ 0 h 3618965"/>
              <a:gd name="connsiteX2" fmla="*/ 3273238 w 3273238"/>
              <a:gd name="connsiteY2" fmla="*/ 3526409 h 3618965"/>
              <a:gd name="connsiteX3" fmla="*/ 3118338 w 3273238"/>
              <a:gd name="connsiteY3" fmla="*/ 3566238 h 3618965"/>
              <a:gd name="connsiteX4" fmla="*/ 2595295 w 3273238"/>
              <a:gd name="connsiteY4" fmla="*/ 3618965 h 3618965"/>
              <a:gd name="connsiteX5" fmla="*/ 0 w 3273238"/>
              <a:gd name="connsiteY5" fmla="*/ 1023670 h 3618965"/>
              <a:gd name="connsiteX6" fmla="*/ 203951 w 3273238"/>
              <a:gd name="connsiteY6" fmla="*/ 13464 h 36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618965">
                <a:moveTo>
                  <a:pt x="210437" y="0"/>
                </a:moveTo>
                <a:lnTo>
                  <a:pt x="3273238" y="0"/>
                </a:lnTo>
                <a:lnTo>
                  <a:pt x="3273238" y="3526409"/>
                </a:lnTo>
                <a:lnTo>
                  <a:pt x="3118338" y="3566238"/>
                </a:lnTo>
                <a:cubicBezTo>
                  <a:pt x="2949390" y="3600810"/>
                  <a:pt x="2774463" y="3618965"/>
                  <a:pt x="2595295" y="3618965"/>
                </a:cubicBezTo>
                <a:cubicBezTo>
                  <a:pt x="1161953" y="3618965"/>
                  <a:pt x="0" y="2457012"/>
                  <a:pt x="0" y="1023670"/>
                </a:cubicBezTo>
                <a:cubicBezTo>
                  <a:pt x="0" y="665335"/>
                  <a:pt x="72622" y="323961"/>
                  <a:pt x="203951" y="134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 descr="Bar chart">
            <a:extLst>
              <a:ext uri="{FF2B5EF4-FFF2-40B4-BE49-F238E27FC236}">
                <a16:creationId xmlns:a16="http://schemas.microsoft.com/office/drawing/2014/main" id="{6ACA406A-4D71-4350-A755-32C32F7B2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25024" y="327889"/>
            <a:ext cx="2260711" cy="22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997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Linked Table Manager</a:t>
            </a:r>
          </a:p>
        </p:txBody>
      </p:sp>
    </p:spTree>
    <p:extLst>
      <p:ext uri="{BB962C8B-B14F-4D97-AF65-F5344CB8AC3E}">
        <p14:creationId xmlns:p14="http://schemas.microsoft.com/office/powerpoint/2010/main" val="406664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-1635334" y="673978"/>
            <a:ext cx="8478177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000"/>
              <a:t>Manage Linked Tables</a:t>
            </a:r>
            <a:endParaRPr lang="en-US" sz="2000">
              <a:latin typeface="+mn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0975AF-C9F5-49CA-95C2-D365D3E62AA7}"/>
              </a:ext>
            </a:extLst>
          </p:cNvPr>
          <p:cNvSpPr txBox="1"/>
          <p:nvPr/>
        </p:nvSpPr>
        <p:spPr>
          <a:xfrm>
            <a:off x="0" y="1495425"/>
            <a:ext cx="1219200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Central location to view and manage all data sources/linked tables in an Access DB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Users can link to external data sources and create solutions based on separate sets of data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User may need to refresh/relink/edit linked tables due to changes in data source location or table name (e.g. switching from test to a production environment = changing data source location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Freedom to add/delete linked tables if solution req’s change</a:t>
            </a:r>
          </a:p>
        </p:txBody>
      </p:sp>
      <p:pic>
        <p:nvPicPr>
          <p:cNvPr id="20" name="Picture 2" descr="Linked Table Manager dialog box">
            <a:extLst>
              <a:ext uri="{FF2B5EF4-FFF2-40B4-BE49-F238E27FC236}">
                <a16:creationId xmlns:a16="http://schemas.microsoft.com/office/drawing/2014/main" id="{37F285BD-343A-49AB-A501-938405C48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482" y="2880420"/>
            <a:ext cx="7583517" cy="397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6426664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87332-51CE-40BB-BDFF-965E65B23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4522156"/>
            <a:ext cx="5609222" cy="13632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+mj-lt"/>
                <a:cs typeface="+mj-cs"/>
              </a:rPr>
              <a:t>Demo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BA87361-6D30-46E4-834B-719CF5905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88332"/>
            <a:ext cx="3564638" cy="4569668"/>
          </a:xfrm>
          <a:custGeom>
            <a:avLst/>
            <a:gdLst>
              <a:gd name="connsiteX0" fmla="*/ 640080 w 3564638"/>
              <a:gd name="connsiteY0" fmla="*/ 0 h 4569668"/>
              <a:gd name="connsiteX1" fmla="*/ 3564638 w 3564638"/>
              <a:gd name="connsiteY1" fmla="*/ 2924558 h 4569668"/>
              <a:gd name="connsiteX2" fmla="*/ 3065170 w 3564638"/>
              <a:gd name="connsiteY2" fmla="*/ 4559707 h 4569668"/>
              <a:gd name="connsiteX3" fmla="*/ 3057720 w 3564638"/>
              <a:gd name="connsiteY3" fmla="*/ 4569668 h 4569668"/>
              <a:gd name="connsiteX4" fmla="*/ 0 w 3564638"/>
              <a:gd name="connsiteY4" fmla="*/ 4569668 h 4569668"/>
              <a:gd name="connsiteX5" fmla="*/ 0 w 3564638"/>
              <a:gd name="connsiteY5" fmla="*/ 72448 h 4569668"/>
              <a:gd name="connsiteX6" fmla="*/ 50679 w 3564638"/>
              <a:gd name="connsiteY6" fmla="*/ 59417 h 4569668"/>
              <a:gd name="connsiteX7" fmla="*/ 640080 w 3564638"/>
              <a:gd name="connsiteY7" fmla="*/ 0 h 4569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D89DB1C0-FEEC-4CB6-88B2-F9C5562E09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6574" y="0"/>
            <a:ext cx="3913632" cy="2285234"/>
          </a:xfrm>
          <a:custGeom>
            <a:avLst/>
            <a:gdLst>
              <a:gd name="connsiteX0" fmla="*/ 29691 w 3913632"/>
              <a:gd name="connsiteY0" fmla="*/ 0 h 2285234"/>
              <a:gd name="connsiteX1" fmla="*/ 3883942 w 3913632"/>
              <a:gd name="connsiteY1" fmla="*/ 0 h 2285234"/>
              <a:gd name="connsiteX2" fmla="*/ 3903529 w 3913632"/>
              <a:gd name="connsiteY2" fmla="*/ 128345 h 2285234"/>
              <a:gd name="connsiteX3" fmla="*/ 3913632 w 3913632"/>
              <a:gd name="connsiteY3" fmla="*/ 328418 h 2285234"/>
              <a:gd name="connsiteX4" fmla="*/ 1956816 w 3913632"/>
              <a:gd name="connsiteY4" fmla="*/ 2285234 h 2285234"/>
              <a:gd name="connsiteX5" fmla="*/ 0 w 3913632"/>
              <a:gd name="connsiteY5" fmla="*/ 328418 h 2285234"/>
              <a:gd name="connsiteX6" fmla="*/ 10103 w 3913632"/>
              <a:gd name="connsiteY6" fmla="*/ 128345 h 2285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Graphic 14" descr="Upward trend">
            <a:extLst>
              <a:ext uri="{FF2B5EF4-FFF2-40B4-BE49-F238E27FC236}">
                <a16:creationId xmlns:a16="http://schemas.microsoft.com/office/drawing/2014/main" id="{C1C1E764-7292-4958-A1FC-B1CF03CA0B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85250" y="164573"/>
            <a:ext cx="1636279" cy="1636279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117" y="615908"/>
            <a:ext cx="3182112" cy="3182112"/>
          </a:xfrm>
          <a:prstGeom prst="ellipse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08163D1C-ED91-4D5F-A33B-CF1256B27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67709" y="780500"/>
            <a:ext cx="2852928" cy="285292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Graphic 11" descr="Downward trend">
            <a:extLst>
              <a:ext uri="{FF2B5EF4-FFF2-40B4-BE49-F238E27FC236}">
                <a16:creationId xmlns:a16="http://schemas.microsoft.com/office/drawing/2014/main" id="{9D509B46-E9D0-44EB-B112-4CD549D806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80302" y="1293093"/>
            <a:ext cx="1827742" cy="1827742"/>
          </a:xfrm>
          <a:prstGeom prst="rect">
            <a:avLst/>
          </a:prstGeom>
        </p:spPr>
      </p:pic>
      <p:pic>
        <p:nvPicPr>
          <p:cNvPr id="5" name="Graphic 4" descr="Pie chart">
            <a:extLst>
              <a:ext uri="{FF2B5EF4-FFF2-40B4-BE49-F238E27FC236}">
                <a16:creationId xmlns:a16="http://schemas.microsoft.com/office/drawing/2014/main" id="{B51CFA84-0192-4D67-8962-95FE8240C10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924" y="3621724"/>
            <a:ext cx="2594886" cy="2594886"/>
          </a:xfrm>
          <a:prstGeom prst="rect">
            <a:avLst/>
          </a:prstGeom>
        </p:spPr>
      </p:pic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31103AB2-C090-458F-B752-294F23AFA8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1"/>
            <a:ext cx="3439432" cy="3785157"/>
          </a:xfrm>
          <a:custGeom>
            <a:avLst/>
            <a:gdLst>
              <a:gd name="connsiteX0" fmla="*/ 198262 w 3439432"/>
              <a:gd name="connsiteY0" fmla="*/ 0 h 3785157"/>
              <a:gd name="connsiteX1" fmla="*/ 3439432 w 3439432"/>
              <a:gd name="connsiteY1" fmla="*/ 0 h 3785157"/>
              <a:gd name="connsiteX2" fmla="*/ 3439432 w 3439432"/>
              <a:gd name="connsiteY2" fmla="*/ 3697836 h 3785157"/>
              <a:gd name="connsiteX3" fmla="*/ 3318024 w 3439432"/>
              <a:gd name="connsiteY3" fmla="*/ 3729054 h 3785157"/>
              <a:gd name="connsiteX4" fmla="*/ 2761488 w 3439432"/>
              <a:gd name="connsiteY4" fmla="*/ 3785157 h 3785157"/>
              <a:gd name="connsiteX5" fmla="*/ 0 w 3439432"/>
              <a:gd name="connsiteY5" fmla="*/ 1023669 h 3785157"/>
              <a:gd name="connsiteX6" fmla="*/ 124151 w 3439432"/>
              <a:gd name="connsiteY6" fmla="*/ 202487 h 3785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785157">
                <a:moveTo>
                  <a:pt x="198262" y="0"/>
                </a:moveTo>
                <a:lnTo>
                  <a:pt x="3439432" y="0"/>
                </a:lnTo>
                <a:lnTo>
                  <a:pt x="3439432" y="3697836"/>
                </a:lnTo>
                <a:lnTo>
                  <a:pt x="3318024" y="3729054"/>
                </a:lnTo>
                <a:cubicBezTo>
                  <a:pt x="3138258" y="3765839"/>
                  <a:pt x="2952129" y="3785157"/>
                  <a:pt x="2761488" y="3785157"/>
                </a:cubicBezTo>
                <a:cubicBezTo>
                  <a:pt x="1236360" y="3785157"/>
                  <a:pt x="0" y="2548797"/>
                  <a:pt x="0" y="1023669"/>
                </a:cubicBezTo>
                <a:cubicBezTo>
                  <a:pt x="0" y="737708"/>
                  <a:pt x="43466" y="461898"/>
                  <a:pt x="124151" y="202487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83D471F3-782A-4BA1-9CAB-FF5CDF0A75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18761" y="-4332"/>
            <a:ext cx="3273238" cy="3618965"/>
          </a:xfrm>
          <a:custGeom>
            <a:avLst/>
            <a:gdLst>
              <a:gd name="connsiteX0" fmla="*/ 210437 w 3273238"/>
              <a:gd name="connsiteY0" fmla="*/ 0 h 3618965"/>
              <a:gd name="connsiteX1" fmla="*/ 3273238 w 3273238"/>
              <a:gd name="connsiteY1" fmla="*/ 0 h 3618965"/>
              <a:gd name="connsiteX2" fmla="*/ 3273238 w 3273238"/>
              <a:gd name="connsiteY2" fmla="*/ 3526409 h 3618965"/>
              <a:gd name="connsiteX3" fmla="*/ 3118338 w 3273238"/>
              <a:gd name="connsiteY3" fmla="*/ 3566238 h 3618965"/>
              <a:gd name="connsiteX4" fmla="*/ 2595295 w 3273238"/>
              <a:gd name="connsiteY4" fmla="*/ 3618965 h 3618965"/>
              <a:gd name="connsiteX5" fmla="*/ 0 w 3273238"/>
              <a:gd name="connsiteY5" fmla="*/ 1023670 h 3618965"/>
              <a:gd name="connsiteX6" fmla="*/ 203951 w 3273238"/>
              <a:gd name="connsiteY6" fmla="*/ 13464 h 3618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73238" h="3618965">
                <a:moveTo>
                  <a:pt x="210437" y="0"/>
                </a:moveTo>
                <a:lnTo>
                  <a:pt x="3273238" y="0"/>
                </a:lnTo>
                <a:lnTo>
                  <a:pt x="3273238" y="3526409"/>
                </a:lnTo>
                <a:lnTo>
                  <a:pt x="3118338" y="3566238"/>
                </a:lnTo>
                <a:cubicBezTo>
                  <a:pt x="2949390" y="3600810"/>
                  <a:pt x="2774463" y="3618965"/>
                  <a:pt x="2595295" y="3618965"/>
                </a:cubicBezTo>
                <a:cubicBezTo>
                  <a:pt x="1161953" y="3618965"/>
                  <a:pt x="0" y="2457012"/>
                  <a:pt x="0" y="1023670"/>
                </a:cubicBezTo>
                <a:cubicBezTo>
                  <a:pt x="0" y="665335"/>
                  <a:pt x="72622" y="323961"/>
                  <a:pt x="203951" y="1346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phic 7" descr="Bar chart">
            <a:extLst>
              <a:ext uri="{FF2B5EF4-FFF2-40B4-BE49-F238E27FC236}">
                <a16:creationId xmlns:a16="http://schemas.microsoft.com/office/drawing/2014/main" id="{6ACA406A-4D71-4350-A755-32C32F7B2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25024" y="327889"/>
            <a:ext cx="2260711" cy="22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9688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25EBA6-D0A3-4943-A0CD-7AB3BFE620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" b="8186"/>
          <a:stretch/>
        </p:blipFill>
        <p:spPr>
          <a:xfrm>
            <a:off x="1848256" y="953609"/>
            <a:ext cx="8801387" cy="495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3722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Roadmap</a:t>
            </a:r>
          </a:p>
        </p:txBody>
      </p:sp>
    </p:spTree>
    <p:extLst>
      <p:ext uri="{BB962C8B-B14F-4D97-AF65-F5344CB8AC3E}">
        <p14:creationId xmlns:p14="http://schemas.microsoft.com/office/powerpoint/2010/main" val="400009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Graph Connector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46BDEE-1B6D-47E8-8744-897101BC83A6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F6BCCB-F672-40CA-A466-DE51E1CB9261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CEAC56A-E6EF-4E36-9E99-C8DF61962C27}"/>
              </a:ext>
            </a:extLst>
          </p:cNvPr>
          <p:cNvSpPr txBox="1"/>
          <p:nvPr/>
        </p:nvSpPr>
        <p:spPr>
          <a:xfrm>
            <a:off x="443523" y="447262"/>
            <a:ext cx="489354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What is MS Graph?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32E0F4-922A-4E89-BEB6-06727EAFFF7A}"/>
              </a:ext>
            </a:extLst>
          </p:cNvPr>
          <p:cNvSpPr txBox="1"/>
          <p:nvPr/>
        </p:nvSpPr>
        <p:spPr>
          <a:xfrm>
            <a:off x="584200" y="1436914"/>
            <a:ext cx="3917462" cy="4801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Developers tool</a:t>
            </a: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Unified gateway to all the data and intelligence housed in Microsoft’s intelligent cloud</a:t>
            </a: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  <a:p>
            <a:pPr marL="342900" marR="0" lvl="0" indent="-34290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Includes calculated insights and rich relationship based on ML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E8FE6C-BDFC-4FBA-91A3-D71A0C8C7908}"/>
              </a:ext>
            </a:extLst>
          </p:cNvPr>
          <p:cNvSpPr txBox="1"/>
          <p:nvPr/>
        </p:nvSpPr>
        <p:spPr>
          <a:xfrm>
            <a:off x="443523" y="3862114"/>
            <a:ext cx="561702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Exchange | SharePoint | Azure Active Directory  |  OneDrive | Outlook | OneNote | and more…</a:t>
            </a:r>
          </a:p>
        </p:txBody>
      </p:sp>
      <p:pic>
        <p:nvPicPr>
          <p:cNvPr id="8" name="Picture 7" descr="Image result for microsoft graph">
            <a:extLst>
              <a:ext uri="{FF2B5EF4-FFF2-40B4-BE49-F238E27FC236}">
                <a16:creationId xmlns:a16="http://schemas.microsoft.com/office/drawing/2014/main" id="{01A38A9F-6250-4BE1-A261-BAA0CD8D83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750" y="1436914"/>
            <a:ext cx="8170644" cy="399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303966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B805E-2520-4B65-B4ED-3E02F42D9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Graph Connector - Motivation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14E54-5B30-4E78-BE9C-BE903AE2D1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947952"/>
          </a:xfrm>
        </p:spPr>
        <p:txBody>
          <a:bodyPr/>
          <a:lstStyle/>
          <a:p>
            <a:pPr marL="0" indent="0" algn="ctr">
              <a:buNone/>
            </a:pPr>
            <a:r>
              <a:rPr lang="en-US"/>
              <a:t>Unlock scenarios that involve organizational and personal data</a:t>
            </a:r>
          </a:p>
          <a:p>
            <a:pPr marL="0" indent="0" algn="ctr">
              <a:buNone/>
            </a:pP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7D7AE-3C6E-4C48-BCC2-BD7FF19EC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6906F2B1-9F58-45E0-8D74-1C838316B6CC}"/>
              </a:ext>
            </a:extLst>
          </p:cNvPr>
          <p:cNvSpPr txBox="1">
            <a:spLocks/>
          </p:cNvSpPr>
          <p:nvPr/>
        </p:nvSpPr>
        <p:spPr>
          <a:xfrm>
            <a:off x="584200" y="3074375"/>
            <a:ext cx="11018520" cy="50844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Import from/ link to Graph entities:</a:t>
            </a:r>
          </a:p>
          <a:p>
            <a:pPr marL="228600" marR="0" lvl="0" indent="-22860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Groups</a:t>
            </a:r>
          </a:p>
          <a:p>
            <a:pPr marL="228600" marR="0" lvl="0" indent="-22860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My groups</a:t>
            </a:r>
          </a:p>
          <a:p>
            <a:pPr marL="228600" marR="0" lvl="0" indent="-22860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My Outlook contacts</a:t>
            </a:r>
          </a:p>
          <a:p>
            <a:pPr marL="228600" marR="0" lvl="0" indent="-22860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My OneDrive Items</a:t>
            </a:r>
          </a:p>
          <a:p>
            <a:pPr marL="228600" marR="0" lvl="0" indent="-22860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My people</a:t>
            </a:r>
          </a:p>
          <a:p>
            <a:pPr marL="228600" marR="0" lvl="0" indent="-22860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125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Users</a:t>
            </a: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  <a:p>
            <a:pPr marL="0" marR="0" lvl="0" indent="0" algn="ctr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gradFill>
                <a:gsLst>
                  <a:gs pos="125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9482549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12B2D-A81F-413C-9040-D9F57A40C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Large Graph Data Sets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1038DA-2972-4C55-863B-943468DC52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2019300"/>
            <a:ext cx="11018520" cy="3447098"/>
          </a:xfrm>
        </p:spPr>
        <p:txBody>
          <a:bodyPr/>
          <a:lstStyle/>
          <a:p>
            <a:r>
              <a:rPr lang="en-US"/>
              <a:t>Use OData query strings to filter potentially large datasets</a:t>
            </a:r>
          </a:p>
          <a:p>
            <a:endParaRPr lang="en-US"/>
          </a:p>
          <a:p>
            <a:r>
              <a:rPr lang="en-US">
                <a:hlinkClick r:id="rId2"/>
              </a:rPr>
              <a:t>Graph explorer</a:t>
            </a:r>
            <a:endParaRPr lang="en-US">
              <a:hlinkClick r:id="" action="ppaction://noaction"/>
            </a:endParaRPr>
          </a:p>
          <a:p>
            <a:r>
              <a:rPr lang="en-US">
                <a:hlinkClick r:id="" action="ppaction://noaction"/>
              </a:rPr>
              <a:t>https://docs.microsoft.com/en-us/graph/api/overview?view=graph-rest-1.0</a:t>
            </a: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7834C0-DCFD-434D-8D49-1E1B2BEE1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tint val="7500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Microsoft Confidential</a:t>
            </a:r>
          </a:p>
        </p:txBody>
      </p:sp>
    </p:spTree>
    <p:extLst>
      <p:ext uri="{BB962C8B-B14F-4D97-AF65-F5344CB8AC3E}">
        <p14:creationId xmlns:p14="http://schemas.microsoft.com/office/powerpoint/2010/main" val="4038903429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-1647825" y="637080"/>
            <a:ext cx="83560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800"/>
              <a:t>Access Web Apps</a:t>
            </a:r>
            <a:endParaRPr lang="en-US" sz="2800">
              <a:latin typeface="+mn-lt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2628A84-A020-459F-9899-0C9B61B4C8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690" y="1606962"/>
            <a:ext cx="11018520" cy="4796121"/>
          </a:xfrm>
        </p:spPr>
        <p:txBody>
          <a:bodyPr>
            <a:normAutofit/>
          </a:bodyPr>
          <a:lstStyle/>
          <a:p>
            <a:r>
              <a:rPr lang="en-US"/>
              <a:t>Access Web Apps 2013 have been retired from SharePoint Online</a:t>
            </a:r>
          </a:p>
          <a:p>
            <a:pPr marL="457200" lvl="1" indent="0">
              <a:buNone/>
            </a:pPr>
            <a:endParaRPr lang="en-US"/>
          </a:p>
          <a:p>
            <a:r>
              <a:rPr lang="en-US"/>
              <a:t>Next step, Access Web Databases 2010 from SharePoint Online (leveraging 2013 AWA deprecation momentum)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b="1"/>
              <a:t>Timeline</a:t>
            </a:r>
          </a:p>
          <a:p>
            <a:pPr lvl="2" fontAlgn="ctr">
              <a:buFont typeface="Wingdings" panose="05000000000000000000" pitchFamily="2" charset="2"/>
              <a:buChar char="ü"/>
            </a:pPr>
            <a:r>
              <a:rPr lang="en-US" sz="1800"/>
              <a:t>Comms push (through MC posts, Premier customers outreach)</a:t>
            </a:r>
          </a:p>
          <a:p>
            <a:pPr lvl="2" fontAlgn="ctr">
              <a:buFont typeface="Wingdings" panose="05000000000000000000" pitchFamily="2" charset="2"/>
              <a:buChar char="ü"/>
            </a:pPr>
            <a:r>
              <a:rPr lang="en-US" sz="1800"/>
              <a:t>Developed in app banner</a:t>
            </a:r>
          </a:p>
          <a:p>
            <a:pPr lvl="2" fontAlgn="ctr">
              <a:buFont typeface="Wingdings" panose="05000000000000000000" pitchFamily="2" charset="2"/>
              <a:buChar char="ü"/>
            </a:pPr>
            <a:r>
              <a:rPr lang="en-US" sz="1800"/>
              <a:t>Blocked Creation of New Web Databases to SP Online</a:t>
            </a:r>
          </a:p>
          <a:p>
            <a:pPr lvl="2" fontAlgn="ctr"/>
            <a:r>
              <a:rPr lang="en-US" sz="1800" b="1"/>
              <a:t>October </a:t>
            </a:r>
            <a:r>
              <a:rPr lang="en-US" sz="1800"/>
              <a:t>– Will disable app edits/Turn into read only mode </a:t>
            </a:r>
          </a:p>
          <a:p>
            <a:pPr lvl="2" fontAlgn="ctr"/>
            <a:r>
              <a:rPr lang="en-US" sz="1800" b="1"/>
              <a:t>February – </a:t>
            </a:r>
            <a:r>
              <a:rPr lang="en-US" sz="1800"/>
              <a:t>Will turn off the service</a:t>
            </a:r>
          </a:p>
          <a:p>
            <a:pPr marL="0" indent="0">
              <a:buNone/>
            </a:pP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471218537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Community Engagement</a:t>
            </a:r>
          </a:p>
        </p:txBody>
      </p:sp>
    </p:spTree>
    <p:extLst>
      <p:ext uri="{BB962C8B-B14F-4D97-AF65-F5344CB8AC3E}">
        <p14:creationId xmlns:p14="http://schemas.microsoft.com/office/powerpoint/2010/main" val="173997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-2705100" y="662374"/>
            <a:ext cx="124708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sz="4800"/>
              <a:t>Community Engagement</a:t>
            </a:r>
            <a:endParaRPr lang="en-US" sz="2800">
              <a:latin typeface="+mn-lt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D0E49F78-706B-488C-B883-069E25DD1EE1}"/>
              </a:ext>
            </a:extLst>
          </p:cNvPr>
          <p:cNvGrpSpPr/>
          <p:nvPr/>
        </p:nvGrpSpPr>
        <p:grpSpPr>
          <a:xfrm>
            <a:off x="338063" y="2249839"/>
            <a:ext cx="2512088" cy="1738312"/>
            <a:chOff x="998225" y="2172413"/>
            <a:chExt cx="2512088" cy="1738312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299C7AF-FB83-4597-85FD-81CC035AFA35}"/>
                </a:ext>
              </a:extLst>
            </p:cNvPr>
            <p:cNvSpPr/>
            <p:nvPr/>
          </p:nvSpPr>
          <p:spPr>
            <a:xfrm>
              <a:off x="1625976" y="2172413"/>
              <a:ext cx="1256587" cy="12565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2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4" name="Rectangle 43" descr="Thumbs Up Sign">
              <a:extLst>
                <a:ext uri="{FF2B5EF4-FFF2-40B4-BE49-F238E27FC236}">
                  <a16:creationId xmlns:a16="http://schemas.microsoft.com/office/drawing/2014/main" id="{5E5C3188-1414-4FCA-B8C6-B11AE250F6B7}"/>
                </a:ext>
              </a:extLst>
            </p:cNvPr>
            <p:cNvSpPr/>
            <p:nvPr/>
          </p:nvSpPr>
          <p:spPr>
            <a:xfrm>
              <a:off x="1893773" y="2440211"/>
              <a:ext cx="720993" cy="720993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0EF34DE9-900E-4117-9077-0447A3379868}"/>
                </a:ext>
              </a:extLst>
            </p:cNvPr>
            <p:cNvSpPr txBox="1"/>
            <p:nvPr/>
          </p:nvSpPr>
          <p:spPr>
            <a:xfrm>
              <a:off x="998225" y="3541393"/>
              <a:ext cx="251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RESPOND TO FEEDBACK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14E65C3-732C-4ED0-B9F9-CE2195B7D26F}"/>
              </a:ext>
            </a:extLst>
          </p:cNvPr>
          <p:cNvGrpSpPr/>
          <p:nvPr/>
        </p:nvGrpSpPr>
        <p:grpSpPr>
          <a:xfrm>
            <a:off x="3325009" y="2261804"/>
            <a:ext cx="2903971" cy="1743987"/>
            <a:chOff x="3418700" y="2172413"/>
            <a:chExt cx="2903971" cy="1743987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6B051189-BE8B-4E89-8206-18AF6A4E1D1D}"/>
                </a:ext>
              </a:extLst>
            </p:cNvPr>
            <p:cNvSpPr/>
            <p:nvPr/>
          </p:nvSpPr>
          <p:spPr>
            <a:xfrm>
              <a:off x="4046452" y="2172413"/>
              <a:ext cx="1256587" cy="12565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2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D881F20-C102-44B3-9828-A2E299CABF1B}"/>
                </a:ext>
              </a:extLst>
            </p:cNvPr>
            <p:cNvSpPr/>
            <p:nvPr/>
          </p:nvSpPr>
          <p:spPr>
            <a:xfrm>
              <a:off x="4314250" y="2440211"/>
              <a:ext cx="720993" cy="720993"/>
            </a:xfrm>
            <a:prstGeom prst="rect">
              <a:avLst/>
            </a:prstGeom>
            <a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0">
              <a:schemeClr val="lt2">
                <a:alpha val="0"/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8944AA9D-6E2F-4891-8671-AE0C1488A284}"/>
                </a:ext>
              </a:extLst>
            </p:cNvPr>
            <p:cNvSpPr txBox="1"/>
            <p:nvPr/>
          </p:nvSpPr>
          <p:spPr>
            <a:xfrm>
              <a:off x="3418700" y="3547068"/>
              <a:ext cx="29039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PRODUCT TEAM VISIBILITY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14E81BC-625E-4967-9CCF-C1268994C831}"/>
              </a:ext>
            </a:extLst>
          </p:cNvPr>
          <p:cNvGrpSpPr/>
          <p:nvPr/>
        </p:nvGrpSpPr>
        <p:grpSpPr>
          <a:xfrm>
            <a:off x="6426154" y="2261804"/>
            <a:ext cx="2679561" cy="1743987"/>
            <a:chOff x="5755441" y="2172413"/>
            <a:chExt cx="2679561" cy="1743987"/>
          </a:xfrm>
        </p:grpSpPr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4A304197-8A1F-47B6-80E7-02EE8DCC4E7F}"/>
                </a:ext>
              </a:extLst>
            </p:cNvPr>
            <p:cNvSpPr/>
            <p:nvPr/>
          </p:nvSpPr>
          <p:spPr>
            <a:xfrm>
              <a:off x="6466929" y="2172413"/>
              <a:ext cx="1256587" cy="12565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2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2" name="Rectangle 51" descr="User">
              <a:extLst>
                <a:ext uri="{FF2B5EF4-FFF2-40B4-BE49-F238E27FC236}">
                  <a16:creationId xmlns:a16="http://schemas.microsoft.com/office/drawing/2014/main" id="{91F670F0-9D5C-4CA8-A9C2-44DABE84F6D4}"/>
                </a:ext>
              </a:extLst>
            </p:cNvPr>
            <p:cNvSpPr/>
            <p:nvPr/>
          </p:nvSpPr>
          <p:spPr>
            <a:xfrm>
              <a:off x="6734726" y="2440211"/>
              <a:ext cx="720993" cy="720993"/>
            </a:xfrm>
            <a:prstGeom prst="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EC5EDBF8-D109-4B54-930B-7017D3CCD548}"/>
                </a:ext>
              </a:extLst>
            </p:cNvPr>
            <p:cNvSpPr txBox="1"/>
            <p:nvPr/>
          </p:nvSpPr>
          <p:spPr>
            <a:xfrm>
              <a:off x="5755441" y="3547068"/>
              <a:ext cx="26795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CUSTOMER CONNECTION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167E324-7C99-42ED-A740-607725C677A9}"/>
              </a:ext>
            </a:extLst>
          </p:cNvPr>
          <p:cNvGrpSpPr/>
          <p:nvPr/>
        </p:nvGrpSpPr>
        <p:grpSpPr>
          <a:xfrm>
            <a:off x="9302889" y="2249839"/>
            <a:ext cx="2512088" cy="1750277"/>
            <a:chOff x="8259654" y="2172413"/>
            <a:chExt cx="2512088" cy="1750277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8A05B87D-E84D-40F0-8DD6-23261343B67C}"/>
                </a:ext>
              </a:extLst>
            </p:cNvPr>
            <p:cNvSpPr/>
            <p:nvPr/>
          </p:nvSpPr>
          <p:spPr>
            <a:xfrm>
              <a:off x="8887405" y="2172413"/>
              <a:ext cx="1256587" cy="125658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2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Rectangle 55" descr="Meeting">
              <a:extLst>
                <a:ext uri="{FF2B5EF4-FFF2-40B4-BE49-F238E27FC236}">
                  <a16:creationId xmlns:a16="http://schemas.microsoft.com/office/drawing/2014/main" id="{6461FD29-5DA4-4E15-A804-06249E3C73E8}"/>
                </a:ext>
              </a:extLst>
            </p:cNvPr>
            <p:cNvSpPr/>
            <p:nvPr/>
          </p:nvSpPr>
          <p:spPr>
            <a:xfrm>
              <a:off x="9155203" y="2440211"/>
              <a:ext cx="720993" cy="720993"/>
            </a:xfrm>
            <a:prstGeom prst="rect">
              <a:avLst/>
            </a:prstGeom>
            <a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1B957EC-F44B-4B7F-985C-86E4B26E4DE0}"/>
                </a:ext>
              </a:extLst>
            </p:cNvPr>
            <p:cNvSpPr txBox="1"/>
            <p:nvPr/>
          </p:nvSpPr>
          <p:spPr>
            <a:xfrm>
              <a:off x="8259654" y="3553358"/>
              <a:ext cx="251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EVENTS PRESENCE</a:t>
              </a:r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4A0DB69B-D33D-41BD-8BDF-853CE558F742}"/>
              </a:ext>
            </a:extLst>
          </p:cNvPr>
          <p:cNvSpPr txBox="1"/>
          <p:nvPr/>
        </p:nvSpPr>
        <p:spPr>
          <a:xfrm>
            <a:off x="478329" y="4100544"/>
            <a:ext cx="25120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app/app store feedback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User Voice 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727D038B-43FE-4997-AD45-273594434E47}"/>
              </a:ext>
            </a:extLst>
          </p:cNvPr>
          <p:cNvSpPr txBox="1"/>
          <p:nvPr/>
        </p:nvSpPr>
        <p:spPr>
          <a:xfrm>
            <a:off x="3294311" y="3980952"/>
            <a:ext cx="295024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O365 public roadmap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Access Blog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Calibri" panose="020F050202020403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Support Forums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>
              <a:latin typeface="Calibri" panose="020F0502020204030204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Access Tech Community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7BD93E6-8FBE-44D4-9A08-16539A0EB65D}"/>
              </a:ext>
            </a:extLst>
          </p:cNvPr>
          <p:cNvSpPr txBox="1"/>
          <p:nvPr/>
        </p:nvSpPr>
        <p:spPr>
          <a:xfrm>
            <a:off x="6449289" y="4123859"/>
            <a:ext cx="26795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Customer visits and interviews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EA9FA90-6639-411E-8F6A-1AED53116728}"/>
              </a:ext>
            </a:extLst>
          </p:cNvPr>
          <p:cNvSpPr txBox="1"/>
          <p:nvPr/>
        </p:nvSpPr>
        <p:spPr>
          <a:xfrm>
            <a:off x="9302889" y="4100543"/>
            <a:ext cx="2679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Users group speaking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Conferences/Access Days </a:t>
            </a:r>
          </a:p>
        </p:txBody>
      </p:sp>
    </p:spTree>
    <p:extLst>
      <p:ext uri="{BB962C8B-B14F-4D97-AF65-F5344CB8AC3E}">
        <p14:creationId xmlns:p14="http://schemas.microsoft.com/office/powerpoint/2010/main" val="3164373259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FAD2F8B-2F2F-4529-BF80-C3CBE52B80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4200" y="1580388"/>
            <a:ext cx="11018520" cy="5010602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Learn about new features</a:t>
            </a:r>
            <a:endParaRPr lang="en-US">
              <a:solidFill>
                <a:schemeClr val="tx1"/>
              </a:solidFill>
            </a:endParaRPr>
          </a:p>
          <a:p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Connect with the community</a:t>
            </a:r>
          </a:p>
          <a:p>
            <a:pPr lvl="1"/>
            <a:r>
              <a:rPr lang="en-US">
                <a:solidFill>
                  <a:schemeClr val="tx1"/>
                </a:solidFill>
              </a:rPr>
              <a:t>MVPs</a:t>
            </a:r>
          </a:p>
          <a:p>
            <a:pPr lvl="1"/>
            <a:r>
              <a:rPr lang="en-US">
                <a:solidFill>
                  <a:schemeClr val="tx1"/>
                </a:solidFill>
              </a:rPr>
              <a:t>Users groups</a:t>
            </a:r>
          </a:p>
          <a:p>
            <a:pPr lvl="1"/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Send us feedback </a:t>
            </a:r>
          </a:p>
          <a:p>
            <a:pPr lvl="1"/>
            <a:r>
              <a:rPr lang="en-US">
                <a:solidFill>
                  <a:schemeClr val="tx1"/>
                </a:solidFill>
              </a:rPr>
              <a:t>Become an Office Insider</a:t>
            </a:r>
          </a:p>
          <a:p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UserVoice</a:t>
            </a:r>
            <a:r>
              <a:rPr lang="en-US">
                <a:solidFill>
                  <a:schemeClr val="tx1"/>
                </a:solidFill>
              </a:rPr>
              <a:t> </a:t>
            </a:r>
          </a:p>
          <a:p>
            <a:r>
              <a:rPr lang="en-US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Access Blog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BDEEE98-86BE-4AD0-906C-00B0FB723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Stay in Touch (and engaged)</a:t>
            </a:r>
          </a:p>
        </p:txBody>
      </p:sp>
      <p:pic>
        <p:nvPicPr>
          <p:cNvPr id="1028" name="Picture 4" descr="Image result for stay in touch">
            <a:extLst>
              <a:ext uri="{FF2B5EF4-FFF2-40B4-BE49-F238E27FC236}">
                <a16:creationId xmlns:a16="http://schemas.microsoft.com/office/drawing/2014/main" id="{99F7AFB7-6312-4500-85DB-8FE976706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437" y="2340428"/>
            <a:ext cx="5535384" cy="3616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104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F2538F9-AC89-4813-B0B5-1EFBDC917850}"/>
              </a:ext>
            </a:extLst>
          </p:cNvPr>
          <p:cNvSpPr txBox="1"/>
          <p:nvPr/>
        </p:nvSpPr>
        <p:spPr>
          <a:xfrm>
            <a:off x="239503" y="788385"/>
            <a:ext cx="5056816" cy="1077218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defTabSz="932742">
              <a:lnSpc>
                <a:spcPct val="100000"/>
              </a:lnSpc>
              <a:spcBef>
                <a:spcPct val="0"/>
              </a:spcBef>
              <a:buNone/>
              <a:defRPr lang="en-US" sz="3600" b="1" cap="none" spc="-50" baseline="0">
                <a:ln w="3175">
                  <a:noFill/>
                </a:ln>
                <a:solidFill>
                  <a:srgbClr val="336699"/>
                </a:solidFill>
                <a:effectLst/>
                <a:latin typeface="+mj-lt"/>
                <a:cs typeface="Segoe UI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-50" normalizeH="0" baseline="0" noProof="0">
                <a:ln w="3175"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Calibri Light" panose="020F0302020204030204"/>
                <a:ea typeface="+mn-ea"/>
                <a:cs typeface="Segoe UI" pitchFamily="34" charset="0"/>
              </a:rPr>
              <a:t>Become an Office Insider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-50" normalizeH="0" baseline="0" noProof="0">
              <a:ln w="3175">
                <a:noFill/>
              </a:ln>
              <a:solidFill>
                <a:srgbClr val="336699"/>
              </a:solidFill>
              <a:effectLst/>
              <a:uLnTx/>
              <a:uFillTx/>
              <a:latin typeface="Calibri Light" panose="020F0302020204030204"/>
              <a:ea typeface="+mn-ea"/>
              <a:cs typeface="Segoe UI" pitchFamily="34" charset="0"/>
            </a:endParaRP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-50" normalizeH="0" baseline="0" noProof="0">
              <a:ln w="3175">
                <a:noFill/>
              </a:ln>
              <a:solidFill>
                <a:srgbClr val="336699"/>
              </a:solidFill>
              <a:effectLst/>
              <a:uLnTx/>
              <a:uFillTx/>
              <a:latin typeface="Calibri Light" panose="020F0302020204030204"/>
              <a:ea typeface="+mn-ea"/>
              <a:cs typeface="Segoe UI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7A87795-3337-4A07-AD3D-61B745BAD073}"/>
              </a:ext>
            </a:extLst>
          </p:cNvPr>
          <p:cNvGrpSpPr/>
          <p:nvPr/>
        </p:nvGrpSpPr>
        <p:grpSpPr>
          <a:xfrm>
            <a:off x="6236723" y="0"/>
            <a:ext cx="5955277" cy="6858000"/>
            <a:chOff x="6293547" y="336307"/>
            <a:chExt cx="5583493" cy="6261150"/>
          </a:xfrm>
        </p:grpSpPr>
        <p:pic>
          <p:nvPicPr>
            <p:cNvPr id="30" name="Picture 29" descr="Two people sitting at a table in front of a computer&#10;&#10;Description generated with very high confidence">
              <a:extLst>
                <a:ext uri="{FF2B5EF4-FFF2-40B4-BE49-F238E27FC236}">
                  <a16:creationId xmlns:a16="http://schemas.microsoft.com/office/drawing/2014/main" id="{D458E11C-0048-4036-912E-D2B379B3A1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927" r="21695"/>
            <a:stretch/>
          </p:blipFill>
          <p:spPr>
            <a:xfrm>
              <a:off x="6299200" y="336307"/>
              <a:ext cx="5577840" cy="6261150"/>
            </a:xfrm>
            <a:prstGeom prst="rect">
              <a:avLst/>
            </a:prstGeom>
            <a:effectLst>
              <a:outerShdw blurRad="508000" dist="63500" dir="2700000" sx="101000" sy="101000" algn="tl" rotWithShape="0">
                <a:prstClr val="black">
                  <a:alpha val="33000"/>
                </a:prstClr>
              </a:outerShdw>
            </a:effectLst>
          </p:spPr>
        </p:pic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A5F89C8-E7BF-4995-A84B-A332BC43A8A9}"/>
                </a:ext>
              </a:extLst>
            </p:cNvPr>
            <p:cNvSpPr/>
            <p:nvPr/>
          </p:nvSpPr>
          <p:spPr>
            <a:xfrm>
              <a:off x="6293547" y="336307"/>
              <a:ext cx="5577840" cy="6261150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alpha val="59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600000" scaled="0"/>
              <a:tileRect/>
            </a:gradFill>
            <a:ln>
              <a:noFill/>
            </a:ln>
            <a:effectLst>
              <a:outerShdw blurRad="508000" dist="63500" dir="2700000" sx="101000" sy="101000" algn="tl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765A3654-3FFB-446E-B8D5-942506B72B26}"/>
              </a:ext>
            </a:extLst>
          </p:cNvPr>
          <p:cNvSpPr/>
          <p:nvPr/>
        </p:nvSpPr>
        <p:spPr bwMode="auto">
          <a:xfrm>
            <a:off x="236516" y="2378216"/>
            <a:ext cx="5790822" cy="1239327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40075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2F5645E-1A25-4C2E-B40B-187933425F85}"/>
              </a:ext>
            </a:extLst>
          </p:cNvPr>
          <p:cNvSpPr/>
          <p:nvPr/>
        </p:nvSpPr>
        <p:spPr>
          <a:xfrm>
            <a:off x="3599922" y="2835240"/>
            <a:ext cx="18544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office.com/insider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A9345087-AC74-4105-87B1-BFEB9995C43A}"/>
              </a:ext>
            </a:extLst>
          </p:cNvPr>
          <p:cNvSpPr/>
          <p:nvPr/>
        </p:nvSpPr>
        <p:spPr bwMode="auto">
          <a:xfrm>
            <a:off x="2503659" y="2762736"/>
            <a:ext cx="618417" cy="484974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BE1CE57-6492-4449-A69E-B879A05DD7E1}"/>
              </a:ext>
            </a:extLst>
          </p:cNvPr>
          <p:cNvSpPr txBox="1"/>
          <p:nvPr/>
        </p:nvSpPr>
        <p:spPr>
          <a:xfrm>
            <a:off x="314960" y="999478"/>
            <a:ext cx="5400040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1A1A1A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Receive early exclusive monthly upgrades and new features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1A1A1A">
                    <a:lumMod val="75000"/>
                    <a:lumOff val="25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Send us feedback!!! Tell us what you think and help shape the future of Office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DA0CBE2-B998-4A6F-BABF-3E07DE321A14}"/>
              </a:ext>
            </a:extLst>
          </p:cNvPr>
          <p:cNvSpPr/>
          <p:nvPr/>
        </p:nvSpPr>
        <p:spPr bwMode="auto">
          <a:xfrm>
            <a:off x="236515" y="3715965"/>
            <a:ext cx="5790823" cy="1239327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40075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5004DB9-B494-411C-8452-54D44DC39E6D}"/>
              </a:ext>
            </a:extLst>
          </p:cNvPr>
          <p:cNvSpPr/>
          <p:nvPr/>
        </p:nvSpPr>
        <p:spPr>
          <a:xfrm>
            <a:off x="3593978" y="4166454"/>
            <a:ext cx="15215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@OfficeInsider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3DE7867F-713C-464F-A7B7-DA9FF143A8FA}"/>
              </a:ext>
            </a:extLst>
          </p:cNvPr>
          <p:cNvSpPr/>
          <p:nvPr/>
        </p:nvSpPr>
        <p:spPr bwMode="auto">
          <a:xfrm>
            <a:off x="2503659" y="4093141"/>
            <a:ext cx="618417" cy="484974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470288F-83BB-4FCC-B0F9-52965BD38E90}"/>
              </a:ext>
            </a:extLst>
          </p:cNvPr>
          <p:cNvSpPr/>
          <p:nvPr/>
        </p:nvSpPr>
        <p:spPr bwMode="auto">
          <a:xfrm>
            <a:off x="236514" y="5053942"/>
            <a:ext cx="5790821" cy="1239327"/>
          </a:xfrm>
          <a:prstGeom prst="rect">
            <a:avLst/>
          </a:prstGeom>
          <a:solidFill>
            <a:schemeClr val="bg1">
              <a:alpha val="64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gradFill>
                <a:gsLst>
                  <a:gs pos="40075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A79AB34-DEA2-493C-9BA3-1F00FF1EFFE5}"/>
              </a:ext>
            </a:extLst>
          </p:cNvPr>
          <p:cNvSpPr/>
          <p:nvPr/>
        </p:nvSpPr>
        <p:spPr>
          <a:xfrm>
            <a:off x="3577587" y="5384251"/>
            <a:ext cx="2386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aka.ms/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UI" panose="020B0502040204020203" pitchFamily="34" charset="0"/>
                <a:ea typeface="Segoe UI Historic" panose="020B0502040204020203" pitchFamily="34" charset="0"/>
                <a:cs typeface="Segoe UI" panose="020B0502040204020203" pitchFamily="34" charset="0"/>
              </a:rPr>
              <a:t>OfficeInsiderCommunity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1" name="Arrow: Right 50">
            <a:extLst>
              <a:ext uri="{FF2B5EF4-FFF2-40B4-BE49-F238E27FC236}">
                <a16:creationId xmlns:a16="http://schemas.microsoft.com/office/drawing/2014/main" id="{E45F2A86-220E-49FE-B350-2385810DE883}"/>
              </a:ext>
            </a:extLst>
          </p:cNvPr>
          <p:cNvSpPr/>
          <p:nvPr/>
        </p:nvSpPr>
        <p:spPr bwMode="auto">
          <a:xfrm>
            <a:off x="2503093" y="5431717"/>
            <a:ext cx="621470" cy="484974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6637" rIns="0" bIns="4663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3852566-3CCC-4A60-9D03-898897C33294}"/>
              </a:ext>
            </a:extLst>
          </p:cNvPr>
          <p:cNvSpPr txBox="1"/>
          <p:nvPr/>
        </p:nvSpPr>
        <p:spPr>
          <a:xfrm>
            <a:off x="288599" y="6440901"/>
            <a:ext cx="4958625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Available for Windows Desktop | Mac® | Windows Mobile | Android™ | iOS®</a:t>
            </a:r>
          </a:p>
        </p:txBody>
      </p:sp>
      <p:sp>
        <p:nvSpPr>
          <p:cNvPr id="81" name="house" title="Icon of a house">
            <a:extLst>
              <a:ext uri="{FF2B5EF4-FFF2-40B4-BE49-F238E27FC236}">
                <a16:creationId xmlns:a16="http://schemas.microsoft.com/office/drawing/2014/main" id="{6F6C92B2-3FB5-4044-A1E0-4AC391B8E1E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07092" y="2521055"/>
            <a:ext cx="452158" cy="401109"/>
          </a:xfrm>
          <a:custGeom>
            <a:avLst/>
            <a:gdLst>
              <a:gd name="T0" fmla="*/ 0 w 248"/>
              <a:gd name="T1" fmla="*/ 123 h 220"/>
              <a:gd name="T2" fmla="*/ 124 w 248"/>
              <a:gd name="T3" fmla="*/ 0 h 220"/>
              <a:gd name="T4" fmla="*/ 248 w 248"/>
              <a:gd name="T5" fmla="*/ 123 h 220"/>
              <a:gd name="T6" fmla="*/ 27 w 248"/>
              <a:gd name="T7" fmla="*/ 97 h 220"/>
              <a:gd name="T8" fmla="*/ 27 w 248"/>
              <a:gd name="T9" fmla="*/ 220 h 220"/>
              <a:gd name="T10" fmla="*/ 98 w 248"/>
              <a:gd name="T11" fmla="*/ 220 h 220"/>
              <a:gd name="T12" fmla="*/ 98 w 248"/>
              <a:gd name="T13" fmla="*/ 131 h 220"/>
              <a:gd name="T14" fmla="*/ 152 w 248"/>
              <a:gd name="T15" fmla="*/ 131 h 220"/>
              <a:gd name="T16" fmla="*/ 152 w 248"/>
              <a:gd name="T17" fmla="*/ 220 h 220"/>
              <a:gd name="T18" fmla="*/ 222 w 248"/>
              <a:gd name="T19" fmla="*/ 220 h 220"/>
              <a:gd name="T20" fmla="*/ 222 w 248"/>
              <a:gd name="T21" fmla="*/ 97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8" h="220">
                <a:moveTo>
                  <a:pt x="0" y="123"/>
                </a:moveTo>
                <a:lnTo>
                  <a:pt x="124" y="0"/>
                </a:lnTo>
                <a:lnTo>
                  <a:pt x="248" y="123"/>
                </a:lnTo>
                <a:moveTo>
                  <a:pt x="27" y="97"/>
                </a:moveTo>
                <a:lnTo>
                  <a:pt x="27" y="220"/>
                </a:lnTo>
                <a:lnTo>
                  <a:pt x="98" y="220"/>
                </a:lnTo>
                <a:lnTo>
                  <a:pt x="98" y="131"/>
                </a:lnTo>
                <a:lnTo>
                  <a:pt x="152" y="131"/>
                </a:lnTo>
                <a:lnTo>
                  <a:pt x="152" y="220"/>
                </a:lnTo>
                <a:lnTo>
                  <a:pt x="222" y="220"/>
                </a:lnTo>
                <a:lnTo>
                  <a:pt x="222" y="97"/>
                </a:lnTo>
              </a:path>
            </a:pathLst>
          </a:custGeom>
          <a:noFill/>
          <a:ln w="15875" cap="flat">
            <a:solidFill>
              <a:srgbClr val="505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>
              <a:ln>
                <a:noFill/>
              </a:ln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CFB395A8-233D-4B71-A7D7-5635ADAC896D}"/>
              </a:ext>
            </a:extLst>
          </p:cNvPr>
          <p:cNvSpPr txBox="1"/>
          <p:nvPr/>
        </p:nvSpPr>
        <p:spPr>
          <a:xfrm>
            <a:off x="489053" y="2982195"/>
            <a:ext cx="14882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Join the program</a:t>
            </a:r>
          </a:p>
        </p:txBody>
      </p:sp>
      <p:sp>
        <p:nvSpPr>
          <p:cNvPr id="83" name="manager" title="Icon of three people with lines connecting them">
            <a:extLst>
              <a:ext uri="{FF2B5EF4-FFF2-40B4-BE49-F238E27FC236}">
                <a16:creationId xmlns:a16="http://schemas.microsoft.com/office/drawing/2014/main" id="{527D8628-D01C-422F-8F9E-E5AD9786F27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023455" y="5221051"/>
            <a:ext cx="396959" cy="400110"/>
          </a:xfrm>
          <a:custGeom>
            <a:avLst/>
            <a:gdLst>
              <a:gd name="T0" fmla="*/ 128 w 348"/>
              <a:gd name="T1" fmla="*/ 46 h 352"/>
              <a:gd name="T2" fmla="*/ 174 w 348"/>
              <a:gd name="T3" fmla="*/ 0 h 352"/>
              <a:gd name="T4" fmla="*/ 220 w 348"/>
              <a:gd name="T5" fmla="*/ 46 h 352"/>
              <a:gd name="T6" fmla="*/ 174 w 348"/>
              <a:gd name="T7" fmla="*/ 91 h 352"/>
              <a:gd name="T8" fmla="*/ 128 w 348"/>
              <a:gd name="T9" fmla="*/ 46 h 352"/>
              <a:gd name="T10" fmla="*/ 231 w 348"/>
              <a:gd name="T11" fmla="*/ 148 h 352"/>
              <a:gd name="T12" fmla="*/ 174 w 348"/>
              <a:gd name="T13" fmla="*/ 91 h 352"/>
              <a:gd name="T14" fmla="*/ 117 w 348"/>
              <a:gd name="T15" fmla="*/ 148 h 352"/>
              <a:gd name="T16" fmla="*/ 57 w 348"/>
              <a:gd name="T17" fmla="*/ 295 h 352"/>
              <a:gd name="T18" fmla="*/ 102 w 348"/>
              <a:gd name="T19" fmla="*/ 249 h 352"/>
              <a:gd name="T20" fmla="*/ 57 w 348"/>
              <a:gd name="T21" fmla="*/ 204 h 352"/>
              <a:gd name="T22" fmla="*/ 11 w 348"/>
              <a:gd name="T23" fmla="*/ 249 h 352"/>
              <a:gd name="T24" fmla="*/ 57 w 348"/>
              <a:gd name="T25" fmla="*/ 295 h 352"/>
              <a:gd name="T26" fmla="*/ 114 w 348"/>
              <a:gd name="T27" fmla="*/ 352 h 352"/>
              <a:gd name="T28" fmla="*/ 57 w 348"/>
              <a:gd name="T29" fmla="*/ 295 h 352"/>
              <a:gd name="T30" fmla="*/ 0 w 348"/>
              <a:gd name="T31" fmla="*/ 352 h 352"/>
              <a:gd name="T32" fmla="*/ 291 w 348"/>
              <a:gd name="T33" fmla="*/ 295 h 352"/>
              <a:gd name="T34" fmla="*/ 337 w 348"/>
              <a:gd name="T35" fmla="*/ 249 h 352"/>
              <a:gd name="T36" fmla="*/ 291 w 348"/>
              <a:gd name="T37" fmla="*/ 204 h 352"/>
              <a:gd name="T38" fmla="*/ 246 w 348"/>
              <a:gd name="T39" fmla="*/ 249 h 352"/>
              <a:gd name="T40" fmla="*/ 291 w 348"/>
              <a:gd name="T41" fmla="*/ 295 h 352"/>
              <a:gd name="T42" fmla="*/ 348 w 348"/>
              <a:gd name="T43" fmla="*/ 352 h 352"/>
              <a:gd name="T44" fmla="*/ 291 w 348"/>
              <a:gd name="T45" fmla="*/ 295 h 352"/>
              <a:gd name="T46" fmla="*/ 234 w 348"/>
              <a:gd name="T47" fmla="*/ 352 h 352"/>
              <a:gd name="T48" fmla="*/ 224 w 348"/>
              <a:gd name="T49" fmla="*/ 219 h 352"/>
              <a:gd name="T50" fmla="*/ 174 w 348"/>
              <a:gd name="T51" fmla="*/ 169 h 352"/>
              <a:gd name="T52" fmla="*/ 124 w 348"/>
              <a:gd name="T53" fmla="*/ 21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8" h="352">
                <a:moveTo>
                  <a:pt x="128" y="46"/>
                </a:moveTo>
                <a:cubicBezTo>
                  <a:pt x="128" y="20"/>
                  <a:pt x="149" y="0"/>
                  <a:pt x="174" y="0"/>
                </a:cubicBezTo>
                <a:cubicBezTo>
                  <a:pt x="199" y="0"/>
                  <a:pt x="220" y="20"/>
                  <a:pt x="220" y="46"/>
                </a:cubicBezTo>
                <a:cubicBezTo>
                  <a:pt x="220" y="71"/>
                  <a:pt x="199" y="91"/>
                  <a:pt x="174" y="91"/>
                </a:cubicBezTo>
                <a:cubicBezTo>
                  <a:pt x="149" y="91"/>
                  <a:pt x="128" y="71"/>
                  <a:pt x="128" y="46"/>
                </a:cubicBezTo>
                <a:close/>
                <a:moveTo>
                  <a:pt x="231" y="148"/>
                </a:moveTo>
                <a:cubicBezTo>
                  <a:pt x="231" y="117"/>
                  <a:pt x="206" y="91"/>
                  <a:pt x="174" y="91"/>
                </a:cubicBezTo>
                <a:cubicBezTo>
                  <a:pt x="142" y="91"/>
                  <a:pt x="117" y="117"/>
                  <a:pt x="117" y="148"/>
                </a:cubicBezTo>
                <a:moveTo>
                  <a:pt x="57" y="295"/>
                </a:moveTo>
                <a:cubicBezTo>
                  <a:pt x="82" y="295"/>
                  <a:pt x="102" y="275"/>
                  <a:pt x="102" y="249"/>
                </a:cubicBezTo>
                <a:cubicBezTo>
                  <a:pt x="102" y="224"/>
                  <a:pt x="82" y="204"/>
                  <a:pt x="57" y="204"/>
                </a:cubicBezTo>
                <a:cubicBezTo>
                  <a:pt x="32" y="204"/>
                  <a:pt x="11" y="224"/>
                  <a:pt x="11" y="249"/>
                </a:cubicBezTo>
                <a:cubicBezTo>
                  <a:pt x="11" y="275"/>
                  <a:pt x="32" y="295"/>
                  <a:pt x="57" y="295"/>
                </a:cubicBezTo>
                <a:close/>
                <a:moveTo>
                  <a:pt x="114" y="352"/>
                </a:moveTo>
                <a:cubicBezTo>
                  <a:pt x="114" y="320"/>
                  <a:pt x="88" y="295"/>
                  <a:pt x="57" y="295"/>
                </a:cubicBezTo>
                <a:cubicBezTo>
                  <a:pt x="25" y="295"/>
                  <a:pt x="0" y="320"/>
                  <a:pt x="0" y="352"/>
                </a:cubicBezTo>
                <a:moveTo>
                  <a:pt x="291" y="295"/>
                </a:moveTo>
                <a:cubicBezTo>
                  <a:pt x="316" y="295"/>
                  <a:pt x="337" y="275"/>
                  <a:pt x="337" y="249"/>
                </a:cubicBezTo>
                <a:cubicBezTo>
                  <a:pt x="337" y="224"/>
                  <a:pt x="316" y="204"/>
                  <a:pt x="291" y="204"/>
                </a:cubicBezTo>
                <a:cubicBezTo>
                  <a:pt x="266" y="204"/>
                  <a:pt x="246" y="224"/>
                  <a:pt x="246" y="249"/>
                </a:cubicBezTo>
                <a:cubicBezTo>
                  <a:pt x="246" y="275"/>
                  <a:pt x="266" y="295"/>
                  <a:pt x="291" y="295"/>
                </a:cubicBezTo>
                <a:close/>
                <a:moveTo>
                  <a:pt x="348" y="352"/>
                </a:moveTo>
                <a:cubicBezTo>
                  <a:pt x="348" y="320"/>
                  <a:pt x="323" y="295"/>
                  <a:pt x="291" y="295"/>
                </a:cubicBezTo>
                <a:cubicBezTo>
                  <a:pt x="260" y="295"/>
                  <a:pt x="234" y="320"/>
                  <a:pt x="234" y="352"/>
                </a:cubicBezTo>
                <a:moveTo>
                  <a:pt x="224" y="219"/>
                </a:moveTo>
                <a:cubicBezTo>
                  <a:pt x="174" y="169"/>
                  <a:pt x="174" y="169"/>
                  <a:pt x="174" y="169"/>
                </a:cubicBezTo>
                <a:cubicBezTo>
                  <a:pt x="124" y="219"/>
                  <a:pt x="124" y="219"/>
                  <a:pt x="124" y="219"/>
                </a:cubicBezTo>
              </a:path>
            </a:pathLst>
          </a:custGeom>
          <a:noFill/>
          <a:ln w="15875" cap="sq">
            <a:solidFill>
              <a:srgbClr val="50505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00" b="0" i="0" u="none" strike="noStrike" kern="0" cap="none" spc="0" normalizeH="0" baseline="0" noProof="0">
              <a:ln>
                <a:noFill/>
              </a:ln>
              <a:solidFill>
                <a:srgbClr val="50505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207006A-1D94-4794-98B0-6BF80272056D}"/>
              </a:ext>
            </a:extLst>
          </p:cNvPr>
          <p:cNvSpPr txBox="1"/>
          <p:nvPr/>
        </p:nvSpPr>
        <p:spPr>
          <a:xfrm>
            <a:off x="230849" y="5678283"/>
            <a:ext cx="2028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Be part of our community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EABE7D7-9840-48A6-B271-FD8E4CDADCD2}"/>
              </a:ext>
            </a:extLst>
          </p:cNvPr>
          <p:cNvSpPr txBox="1"/>
          <p:nvPr/>
        </p:nvSpPr>
        <p:spPr>
          <a:xfrm>
            <a:off x="445903" y="4498167"/>
            <a:ext cx="1575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05050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Tweet us</a:t>
            </a:r>
          </a:p>
        </p:txBody>
      </p:sp>
      <p:pic>
        <p:nvPicPr>
          <p:cNvPr id="86" name="Picture 8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82D37F3-DD04-47EC-A569-EBD9943DB8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68" y="3823005"/>
            <a:ext cx="796603" cy="79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0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0" y="720987"/>
            <a:ext cx="1051560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/>
              <a:t>Agenda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6F6552-A6D9-46C2-8C24-55B5883CEF1A}"/>
              </a:ext>
            </a:extLst>
          </p:cNvPr>
          <p:cNvSpPr/>
          <p:nvPr/>
        </p:nvSpPr>
        <p:spPr>
          <a:xfrm>
            <a:off x="435820" y="1878989"/>
            <a:ext cx="107833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Overview of Microsoft Access and Feedback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Access in Office 365</a:t>
            </a:r>
          </a:p>
          <a:p>
            <a:pPr marL="800100" lvl="1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How is Office Delivered Today?</a:t>
            </a:r>
          </a:p>
          <a:p>
            <a:pPr marL="800100" lvl="1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What’s New in Access?</a:t>
            </a:r>
          </a:p>
          <a:p>
            <a:pPr marL="800100" lvl="1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Deeper Dive into:</a:t>
            </a:r>
          </a:p>
          <a:p>
            <a:pPr marL="1257300" lvl="2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Large Number Support</a:t>
            </a:r>
          </a:p>
          <a:p>
            <a:pPr marL="1257300" lvl="2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Modern Charts</a:t>
            </a:r>
          </a:p>
          <a:p>
            <a:pPr marL="1257300" lvl="2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Linked Table Manager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Roadmap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Calibri" panose="020F0502020204030204" pitchFamily="34" charset="0"/>
              </a:rPr>
              <a:t>Community Engagement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 dirty="0">
                <a:latin typeface="Segoe UI" panose="020B0502040204020203" pitchFamily="34" charset="0"/>
                <a:ea typeface="Times New Roman" panose="02020603050405020304" pitchFamily="18" charset="0"/>
              </a:rPr>
              <a:t>Q&amp;A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4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39912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230575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798" y="3241848"/>
            <a:ext cx="7488937" cy="553998"/>
          </a:xfrm>
        </p:spPr>
        <p:txBody>
          <a:bodyPr/>
          <a:lstStyle/>
          <a:p>
            <a:r>
              <a:rPr lang="en-US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9208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CE59D-AE3B-43D3-835D-4662310DC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369" y="366463"/>
            <a:ext cx="9144000" cy="677108"/>
          </a:xfrm>
        </p:spPr>
        <p:txBody>
          <a:bodyPr/>
          <a:lstStyle/>
          <a:p>
            <a:r>
              <a:rPr lang="en-US" sz="4400"/>
              <a:t>Resources</a:t>
            </a:r>
            <a:endParaRPr lang="en-US" sz="2800"/>
          </a:p>
        </p:txBody>
      </p:sp>
      <p:graphicFrame>
        <p:nvGraphicFramePr>
          <p:cNvPr id="6" name="Table 16">
            <a:extLst>
              <a:ext uri="{FF2B5EF4-FFF2-40B4-BE49-F238E27FC236}">
                <a16:creationId xmlns:a16="http://schemas.microsoft.com/office/drawing/2014/main" id="{2A85B7BE-8BAA-4126-9054-AF947F1DC7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714411"/>
              </p:ext>
            </p:extLst>
          </p:nvPr>
        </p:nvGraphicFramePr>
        <p:xfrm>
          <a:off x="2417648" y="1514915"/>
          <a:ext cx="8136130" cy="4605165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16364">
                  <a:extLst>
                    <a:ext uri="{9D8B030D-6E8A-4147-A177-3AD203B41FA5}">
                      <a16:colId xmlns:a16="http://schemas.microsoft.com/office/drawing/2014/main" val="52997009"/>
                    </a:ext>
                  </a:extLst>
                </a:gridCol>
                <a:gridCol w="4519766">
                  <a:extLst>
                    <a:ext uri="{9D8B030D-6E8A-4147-A177-3AD203B41FA5}">
                      <a16:colId xmlns:a16="http://schemas.microsoft.com/office/drawing/2014/main" val="3860255329"/>
                    </a:ext>
                  </a:extLst>
                </a:gridCol>
              </a:tblGrid>
              <a:tr h="429077">
                <a:tc>
                  <a:txBody>
                    <a:bodyPr/>
                    <a:lstStyle/>
                    <a:p>
                      <a:pPr marL="0" marR="0" lvl="0" indent="0" algn="ctr" defTabSz="10058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Subject</a:t>
                      </a: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05840" rtl="0" eaLnBrk="1" latinLnBrk="0" hangingPunct="1"/>
                      <a:r>
                        <a:rPr lang="en-US" sz="1600" b="1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Topics</a:t>
                      </a: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502784"/>
                  </a:ext>
                </a:extLst>
              </a:tr>
              <a:tr h="472738">
                <a:tc>
                  <a:txBody>
                    <a:bodyPr/>
                    <a:lstStyle/>
                    <a:p>
                      <a:pPr marL="0" marR="0" lvl="0" indent="0" algn="ctr" defTabSz="10058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>
                          <a:solidFill>
                            <a:schemeClr val="tx1"/>
                          </a:solidFill>
                        </a:rPr>
                        <a:t>Tables, columns, data types</a:t>
                      </a:r>
                      <a:endParaRPr lang="en-US" sz="1400" b="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1005840" rtl="0" eaLnBrk="1" latinLnBrk="0" hangingPunct="1"/>
                      <a:r>
                        <a:rPr lang="en-US" sz="1400" b="0" kern="1200">
                          <a:hlinkClick r:id="rId2"/>
                        </a:rPr>
                        <a:t>Introduction to tables</a:t>
                      </a:r>
                      <a:endParaRPr lang="en-US" sz="1400" b="0" kern="1200"/>
                    </a:p>
                    <a:p>
                      <a:pPr marL="0" algn="ctr" defTabSz="1005840" rtl="0" eaLnBrk="1" latinLnBrk="0" hangingPunct="1"/>
                      <a:r>
                        <a:rPr lang="en-US" sz="1400" b="0" kern="1200">
                          <a:hlinkClick r:id="rId3"/>
                        </a:rPr>
                        <a:t>Introduction to data types</a:t>
                      </a:r>
                      <a:endParaRPr lang="en-US" sz="1400" b="0" kern="1200">
                        <a:solidFill>
                          <a:srgbClr val="0078D4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1575775"/>
                  </a:ext>
                </a:extLst>
              </a:tr>
              <a:tr h="304276">
                <a:tc>
                  <a:txBody>
                    <a:bodyPr/>
                    <a:lstStyle/>
                    <a:p>
                      <a:pPr marL="0" marR="0" lvl="0" indent="0" algn="ctr" defTabSz="10058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/>
                        <a:t>Relationships are fundamental</a:t>
                      </a:r>
                      <a:endParaRPr 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hlinkClick r:id="rId4"/>
                        </a:rPr>
                        <a:t>Database design basics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4745589"/>
                  </a:ext>
                </a:extLst>
              </a:tr>
              <a:tr h="429077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 dirty="0"/>
                        <a:t>Queries provide answers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>
                          <a:effectLst/>
                          <a:hlinkClick r:id="rId5"/>
                        </a:rPr>
                        <a:t>Introduction to queries</a:t>
                      </a:r>
                      <a:endParaRPr lang="en-US" sz="1400" u="none" strike="noStrike">
                        <a:effectLst/>
                      </a:endParaRPr>
                    </a:p>
                    <a:p>
                      <a:pPr algn="ctr"/>
                      <a:r>
                        <a:rPr lang="en-US" sz="1400">
                          <a:hlinkClick r:id="rId6"/>
                        </a:rPr>
                        <a:t>Examples of query criteria</a:t>
                      </a:r>
                      <a:endParaRPr lang="en-US" sz="1400"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0933030"/>
                  </a:ext>
                </a:extLst>
              </a:tr>
              <a:tr h="413700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/>
                        <a:t>Expressions add value</a:t>
                      </a:r>
                      <a:endParaRPr 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kern="1200">
                          <a:effectLst/>
                          <a:hlinkClick r:id="rId7"/>
                        </a:rPr>
                        <a:t>Use Access expressions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7127903"/>
                  </a:ext>
                </a:extLst>
              </a:tr>
              <a:tr h="429077">
                <a:tc>
                  <a:txBody>
                    <a:bodyPr/>
                    <a:lstStyle/>
                    <a:p>
                      <a:pPr algn="ctr"/>
                      <a:r>
                        <a:rPr lang="en-US" sz="1400" kern="1200"/>
                        <a:t>Forms over data</a:t>
                      </a:r>
                      <a:endParaRPr 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hlinkClick r:id="rId8"/>
                        </a:rPr>
                        <a:t>Introduction to forms</a:t>
                      </a:r>
                      <a:endParaRPr lang="en-US" sz="1400"/>
                    </a:p>
                    <a:p>
                      <a:pPr algn="ctr"/>
                      <a:r>
                        <a:rPr lang="en-US" sz="1400">
                          <a:hlinkClick r:id="rId9"/>
                        </a:rPr>
                        <a:t>Create a form that contains a subform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872159"/>
                  </a:ext>
                </a:extLst>
              </a:tr>
              <a:tr h="429077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Reports over data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hlinkClick r:id="rId10"/>
                        </a:rPr>
                        <a:t>Introduction to reports in Access</a:t>
                      </a:r>
                      <a:endParaRPr lang="en-US" sz="1400"/>
                    </a:p>
                    <a:p>
                      <a:pPr algn="ctr"/>
                      <a:r>
                        <a:rPr lang="en-US" sz="1400">
                          <a:hlinkClick r:id="rId11"/>
                        </a:rPr>
                        <a:t>Create a grouped or summary report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9217977"/>
                  </a:ext>
                </a:extLst>
              </a:tr>
              <a:tr h="413700">
                <a:tc>
                  <a:txBody>
                    <a:bodyPr/>
                    <a:lstStyle/>
                    <a:p>
                      <a:pPr marL="0" marR="0" lvl="0" indent="0" algn="ctr" defTabSz="10058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/>
                        <a:t>Extract, Transform, and Load (ETL)</a:t>
                      </a:r>
                      <a:endParaRPr lang="en-US" sz="14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u="none" strike="noStrike" kern="1200">
                          <a:effectLst/>
                          <a:hlinkClick r:id="rId12"/>
                        </a:rPr>
                        <a:t>Importing, linking, exporting data in Access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3373621"/>
                  </a:ext>
                </a:extLst>
              </a:tr>
              <a:tr h="429077"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/>
                        <a:t>Automation</a:t>
                      </a:r>
                      <a:endParaRPr 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hlinkClick r:id="rId13"/>
                        </a:rPr>
                        <a:t>Introduction to macros</a:t>
                      </a:r>
                      <a:endParaRPr lang="en-US" sz="1400"/>
                    </a:p>
                    <a:p>
                      <a:pPr algn="ctr"/>
                      <a:r>
                        <a:rPr lang="en-US" sz="1400" u="none" strike="noStrike" kern="1200">
                          <a:effectLst/>
                          <a:hlinkClick r:id="rId14"/>
                        </a:rPr>
                        <a:t>Introduction to Access programming</a:t>
                      </a:r>
                      <a:endParaRPr lang="en-US" sz="140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1362317"/>
                  </a:ext>
                </a:extLst>
              </a:tr>
              <a:tr h="429077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Migrate to SQL Server</a:t>
                      </a:r>
                    </a:p>
                  </a:txBody>
                  <a:tcPr marL="80682" marR="80682" marT="0" marB="80682" anchor="ctr">
                    <a:lnL w="6350" cap="flat" cmpd="sng" algn="ctr">
                      <a:noFill/>
                      <a:prstDash val="solid"/>
                      <a:miter lim="800000"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hlinkClick r:id="rId15"/>
                        </a:rPr>
                        <a:t>Migrate an Access database to SQL Server</a:t>
                      </a:r>
                      <a:endParaRPr lang="en-US" sz="1400" dirty="0"/>
                    </a:p>
                    <a:p>
                      <a:pPr algn="ctr"/>
                      <a:r>
                        <a:rPr lang="en-US" sz="1400" dirty="0">
                          <a:hlinkClick r:id="rId16"/>
                        </a:rPr>
                        <a:t>Take an Access excursion through SQL Server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80682" marR="80682" marT="0" marB="80682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miter lim="800000"/>
                    </a:lnT>
                    <a:lnB w="6350" cap="flat" cmpd="sng" algn="ctr">
                      <a:noFill/>
                      <a:prstDash val="solid"/>
                      <a:miter lim="800000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69436074"/>
                  </a:ext>
                </a:extLst>
              </a:tr>
            </a:tbl>
          </a:graphicData>
        </a:graphic>
      </p:graphicFrame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F1EF89FA-9F1A-4FC3-8665-BB90E778D3FF}"/>
              </a:ext>
            </a:extLst>
          </p:cNvPr>
          <p:cNvSpPr txBox="1">
            <a:spLocks/>
          </p:cNvSpPr>
          <p:nvPr/>
        </p:nvSpPr>
        <p:spPr>
          <a:xfrm>
            <a:off x="0" y="6298370"/>
            <a:ext cx="6590976" cy="338554"/>
          </a:xfrm>
          <a:prstGeom prst="rect">
            <a:avLst/>
          </a:prstGeom>
        </p:spPr>
        <p:txBody>
          <a:bodyPr/>
          <a:lstStyle>
            <a:lvl1pPr marL="2286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</a:rPr>
              <a:t>Ebo Quansah, Program Manager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dirty="0">
                <a:solidFill>
                  <a:schemeClr val="tx1"/>
                </a:solidFill>
              </a:rPr>
              <a:t>Ebo.Quansah@Microsoft.com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13B0CC-E086-4682-820D-7C2DE1C196C4}"/>
              </a:ext>
            </a:extLst>
          </p:cNvPr>
          <p:cNvSpPr txBox="1">
            <a:spLocks/>
          </p:cNvSpPr>
          <p:nvPr/>
        </p:nvSpPr>
        <p:spPr>
          <a:xfrm>
            <a:off x="8758007" y="6357395"/>
            <a:ext cx="3591541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 sz="2200" kern="1200" spc="0" baseline="0">
                <a:solidFill>
                  <a:srgbClr val="FFFFFF"/>
                </a:solidFill>
                <a:latin typeface="+mn-lt"/>
                <a:ea typeface="+mn-ea"/>
                <a:cs typeface="Segoe UI" panose="020B0502040204020203" pitchFamily="34" charset="0"/>
              </a:defRPr>
            </a:lvl1pPr>
            <a:lvl2pPr marL="457200" marR="0" indent="-228600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657225" marR="0" indent="-20002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842963" marR="0" indent="-1809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3938" marR="0" indent="-168275" algn="l" defTabSz="93274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Char char=""/>
              <a:tabLst/>
              <a:defRPr sz="14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Segoe UI" panose="020B0502040204020203" pitchFamily="34" charset="0"/>
              </a:rPr>
              <a:t>Shane Groff, Senior Software Engineer</a:t>
            </a:r>
          </a:p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sz="1600" dirty="0">
                <a:latin typeface="Segoe UI"/>
              </a:rPr>
              <a:t>Shane.Groff@Microsoft.com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085955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104775" y="622620"/>
            <a:ext cx="1247086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b="1">
                <a:latin typeface="+mn-lt"/>
              </a:rPr>
              <a:t>Change the Office Theme</a:t>
            </a:r>
            <a:endParaRPr lang="en-US" sz="2400" b="1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45B6B0-B83F-41F9-993A-A6DCEB8143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t="27296" r="-216" b="-29347"/>
          <a:stretch/>
        </p:blipFill>
        <p:spPr>
          <a:xfrm>
            <a:off x="1946719" y="2082164"/>
            <a:ext cx="8298562" cy="570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618416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Content – new, revamped, improved (option 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7EF93C-0555-4DDB-8890-972BA8F64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410" y="4249361"/>
            <a:ext cx="2950441" cy="21514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5CE669-2015-45BA-8585-AAB8B4168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086" y="3289852"/>
            <a:ext cx="2751799" cy="17404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5FA8AF-48C8-4208-87E3-A2352851EE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0029" y="1919389"/>
            <a:ext cx="1830153" cy="17404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59BE7-CB8D-48C2-8FFC-40067A9E98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640" y="4618304"/>
            <a:ext cx="2128946" cy="17824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02877F-0C20-4800-9BD8-BA6682AC73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0164" y="1056977"/>
            <a:ext cx="3165349" cy="19381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F48830-8425-4863-8898-08308810E5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8263" y="1853680"/>
            <a:ext cx="5390568" cy="445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434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Content – new, revamped, improved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7EF93C-0555-4DDB-8890-972BA8F64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410" y="4249361"/>
            <a:ext cx="2950441" cy="21514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5CE669-2015-45BA-8585-AAB8B4168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086" y="3289852"/>
            <a:ext cx="2751799" cy="17404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5FA8AF-48C8-4208-87E3-A2352851EE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0029" y="1919389"/>
            <a:ext cx="1830153" cy="17404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59BE7-CB8D-48C2-8FFC-40067A9E98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181" y="1811218"/>
            <a:ext cx="5040971" cy="422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720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Content – new, revamped, improved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7EF93C-0555-4DDB-8890-972BA8F64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8410" y="4249361"/>
            <a:ext cx="2950441" cy="21514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F5CE669-2015-45BA-8585-AAB8B41681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5086" y="3289852"/>
            <a:ext cx="2751799" cy="17404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5FA8AF-48C8-4208-87E3-A2352851EE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70029" y="1919389"/>
            <a:ext cx="1830153" cy="17404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59BE7-CB8D-48C2-8FFC-40067A9E98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0640" y="4618304"/>
            <a:ext cx="2128946" cy="17824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02877F-0C20-4800-9BD8-BA6682AC73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828" y="2125098"/>
            <a:ext cx="6463620" cy="39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682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033" y="3249022"/>
            <a:ext cx="7488937" cy="553998"/>
          </a:xfrm>
        </p:spPr>
        <p:txBody>
          <a:bodyPr/>
          <a:lstStyle/>
          <a:p>
            <a:r>
              <a:rPr lang="en-US"/>
              <a:t>Overview of Microsoft Access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61E4548-A03B-4198-B281-CBE11CB63D03}"/>
              </a:ext>
            </a:extLst>
          </p:cNvPr>
          <p:cNvGrpSpPr/>
          <p:nvPr/>
        </p:nvGrpSpPr>
        <p:grpSpPr>
          <a:xfrm>
            <a:off x="67533" y="2734425"/>
            <a:ext cx="1519160" cy="1464732"/>
            <a:chOff x="569066" y="2119587"/>
            <a:chExt cx="2315182" cy="223223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218D74D-9079-46D3-932F-31A8D3A7A6E1}"/>
                </a:ext>
              </a:extLst>
            </p:cNvPr>
            <p:cNvGrpSpPr/>
            <p:nvPr/>
          </p:nvGrpSpPr>
          <p:grpSpPr>
            <a:xfrm>
              <a:off x="1099070" y="2119587"/>
              <a:ext cx="1785178" cy="2232234"/>
              <a:chOff x="1891875" y="2228891"/>
              <a:chExt cx="1785178" cy="2232234"/>
            </a:xfrm>
            <a:effectLst>
              <a:outerShdw blurRad="50800" dist="1143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Cylinder 8">
                <a:extLst>
                  <a:ext uri="{FF2B5EF4-FFF2-40B4-BE49-F238E27FC236}">
                    <a16:creationId xmlns:a16="http://schemas.microsoft.com/office/drawing/2014/main" id="{CB9DA540-9434-4E49-8F3B-B380F4AFD443}"/>
                  </a:ext>
                </a:extLst>
              </p:cNvPr>
              <p:cNvSpPr/>
              <p:nvPr/>
            </p:nvSpPr>
            <p:spPr>
              <a:xfrm>
                <a:off x="1891875" y="3324246"/>
                <a:ext cx="1785178" cy="1136879"/>
              </a:xfrm>
              <a:prstGeom prst="can">
                <a:avLst>
                  <a:gd name="adj" fmla="val 50000"/>
                </a:avLst>
              </a:prstGeom>
              <a:solidFill>
                <a:srgbClr val="9D17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Cylinder 9">
                <a:extLst>
                  <a:ext uri="{FF2B5EF4-FFF2-40B4-BE49-F238E27FC236}">
                    <a16:creationId xmlns:a16="http://schemas.microsoft.com/office/drawing/2014/main" id="{5B34B7DB-4F25-4D05-9388-356FB10B9EE8}"/>
                  </a:ext>
                </a:extLst>
              </p:cNvPr>
              <p:cNvSpPr/>
              <p:nvPr/>
            </p:nvSpPr>
            <p:spPr>
              <a:xfrm>
                <a:off x="1891875" y="2797330"/>
                <a:ext cx="1785178" cy="1136879"/>
              </a:xfrm>
              <a:prstGeom prst="can">
                <a:avLst>
                  <a:gd name="adj" fmla="val 50000"/>
                </a:avLst>
              </a:prstGeom>
              <a:solidFill>
                <a:srgbClr val="D4263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Cylinder 10">
                <a:extLst>
                  <a:ext uri="{FF2B5EF4-FFF2-40B4-BE49-F238E27FC236}">
                    <a16:creationId xmlns:a16="http://schemas.microsoft.com/office/drawing/2014/main" id="{7E1EA737-55B8-48C0-94E2-C8166262E3BD}"/>
                  </a:ext>
                </a:extLst>
              </p:cNvPr>
              <p:cNvSpPr/>
              <p:nvPr/>
            </p:nvSpPr>
            <p:spPr>
              <a:xfrm>
                <a:off x="1891875" y="2228891"/>
                <a:ext cx="1785178" cy="1136879"/>
              </a:xfrm>
              <a:prstGeom prst="can">
                <a:avLst>
                  <a:gd name="adj" fmla="val 50000"/>
                </a:avLst>
              </a:prstGeom>
              <a:solidFill>
                <a:srgbClr val="E0809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6CFBDAF-E0CF-4E66-95C3-45528126A531}"/>
                </a:ext>
              </a:extLst>
            </p:cNvPr>
            <p:cNvGrpSpPr/>
            <p:nvPr/>
          </p:nvGrpSpPr>
          <p:grpSpPr>
            <a:xfrm>
              <a:off x="569066" y="2496181"/>
              <a:ext cx="1138139" cy="1200329"/>
              <a:chOff x="569066" y="2496181"/>
              <a:chExt cx="1138139" cy="1200329"/>
            </a:xfrm>
          </p:grpSpPr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AC316144-4B07-4D09-9ADF-C4C5E5DA8D00}"/>
                  </a:ext>
                </a:extLst>
              </p:cNvPr>
              <p:cNvSpPr/>
              <p:nvPr/>
            </p:nvSpPr>
            <p:spPr>
              <a:xfrm>
                <a:off x="569066" y="2585886"/>
                <a:ext cx="1138139" cy="1110624"/>
              </a:xfrm>
              <a:prstGeom prst="roundRect">
                <a:avLst>
                  <a:gd name="adj" fmla="val 6029"/>
                </a:avLst>
              </a:prstGeom>
              <a:solidFill>
                <a:srgbClr val="B32739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1014501-94AB-4D87-9AE9-B3892672B9E9}"/>
                  </a:ext>
                </a:extLst>
              </p:cNvPr>
              <p:cNvSpPr txBox="1"/>
              <p:nvPr/>
            </p:nvSpPr>
            <p:spPr>
              <a:xfrm>
                <a:off x="721193" y="2496181"/>
                <a:ext cx="887282" cy="11726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4400" b="1">
                    <a:latin typeface="Segoe UI" panose="020B0502040204020203" pitchFamily="34" charset="0"/>
                    <a:ea typeface="Microsoft Sans Serif" panose="020B0604020202020204" pitchFamily="34" charset="0"/>
                    <a:cs typeface="Segoe UI" panose="020B0502040204020203" pitchFamily="34" charset="0"/>
                  </a:rPr>
                  <a:t>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609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66368" y="750484"/>
            <a:ext cx="1051560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>
                <a:latin typeface="+mn-lt"/>
              </a:rPr>
              <a:t>Access Is…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6F6552-A6D9-46C2-8C24-55B5883CEF1A}"/>
              </a:ext>
            </a:extLst>
          </p:cNvPr>
          <p:cNvSpPr/>
          <p:nvPr/>
        </p:nvSpPr>
        <p:spPr>
          <a:xfrm>
            <a:off x="253077" y="2206892"/>
            <a:ext cx="6280094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An operational database that stores, manages and tracks real-time business information that is </a:t>
            </a:r>
            <a:r>
              <a:rPr lang="en-US" sz="2000" b="1" dirty="0"/>
              <a:t>often mission-critical</a:t>
            </a:r>
            <a:r>
              <a:rPr lang="en-US" sz="2000" dirty="0"/>
              <a:t>.</a:t>
            </a:r>
            <a:endParaRPr lang="en-US" sz="2000" dirty="0">
              <a:latin typeface="Arial" panose="020B0604020202020204" pitchFamily="34" charset="0"/>
            </a:endParaRPr>
          </a:p>
          <a:p>
            <a:pPr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</a:rPr>
              <a:t>Used by 95% of the Fortune 500</a:t>
            </a:r>
          </a:p>
          <a:p>
            <a:pPr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</a:rPr>
              <a:t>Deeply wired into organizations, whether large or small​</a:t>
            </a:r>
          </a:p>
          <a:p>
            <a:pPr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</a:rPr>
              <a:t>“Sticky” </a:t>
            </a:r>
            <a:r>
              <a:rPr lang="en-US" sz="2000" dirty="0">
                <a:latin typeface="Arial" panose="020B0604020202020204" pitchFamily="34" charset="0"/>
              </a:rPr>
              <a:t>– most organizations argued that even if Access was unbundled from Office, they would continue to buy it</a:t>
            </a:r>
          </a:p>
          <a:p>
            <a:pPr fontAlgn="base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</a:rPr>
              <a:t>NOT DEAD!!!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3" name="Picture 2" descr="A picture containing person, animal&#10;&#10;Description automatically generated">
            <a:extLst>
              <a:ext uri="{FF2B5EF4-FFF2-40B4-BE49-F238E27FC236}">
                <a16:creationId xmlns:a16="http://schemas.microsoft.com/office/drawing/2014/main" id="{9D71D9D8-A1F9-44FF-95E4-C373C94A5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3171" y="2014910"/>
            <a:ext cx="5391726" cy="4054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64094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28A23D5E-1164-444B-BBE7-69D24F52D2A8}"/>
              </a:ext>
            </a:extLst>
          </p:cNvPr>
          <p:cNvSpPr txBox="1">
            <a:spLocks/>
          </p:cNvSpPr>
          <p:nvPr/>
        </p:nvSpPr>
        <p:spPr>
          <a:xfrm>
            <a:off x="0" y="672100"/>
            <a:ext cx="10515600" cy="48349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800">
                <a:latin typeface="+mn-lt"/>
              </a:rPr>
              <a:t>We Appreciate Your Feedback!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F3697712-9B02-475F-A491-3FE9E9762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49" y="1517780"/>
            <a:ext cx="5562083" cy="209005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6" name="Picture 25" descr="A screenshot of a social media post&#10;&#10;Description automatically generated">
            <a:extLst>
              <a:ext uri="{FF2B5EF4-FFF2-40B4-BE49-F238E27FC236}">
                <a16:creationId xmlns:a16="http://schemas.microsoft.com/office/drawing/2014/main" id="{5650A3F6-40A1-49E9-A4DA-238ABCCF67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9533"/>
            <a:ext cx="4265846" cy="285689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FC1D10E6-4428-4942-BB47-A282672C11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5049" y="4512323"/>
            <a:ext cx="5562083" cy="2345677"/>
          </a:xfrm>
          <a:prstGeom prst="rect">
            <a:avLst/>
          </a:prstGeom>
        </p:spPr>
      </p:pic>
      <p:pic>
        <p:nvPicPr>
          <p:cNvPr id="28" name="Picture 27" descr="A screenshot of a cell phone&#10;&#10;Description automatically generated">
            <a:extLst>
              <a:ext uri="{FF2B5EF4-FFF2-40B4-BE49-F238E27FC236}">
                <a16:creationId xmlns:a16="http://schemas.microsoft.com/office/drawing/2014/main" id="{49E85F17-62A7-459B-B14A-9433BF26A7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4827" y="2733549"/>
            <a:ext cx="3641546" cy="311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401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626BC9-8CEF-464E-80D6-6C537C304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673" y="3152001"/>
            <a:ext cx="7488937" cy="553998"/>
          </a:xfrm>
        </p:spPr>
        <p:txBody>
          <a:bodyPr/>
          <a:lstStyle/>
          <a:p>
            <a:r>
              <a:rPr lang="en-US"/>
              <a:t>Access in Office 365</a:t>
            </a:r>
          </a:p>
        </p:txBody>
      </p:sp>
    </p:spTree>
    <p:extLst>
      <p:ext uri="{BB962C8B-B14F-4D97-AF65-F5344CB8AC3E}">
        <p14:creationId xmlns:p14="http://schemas.microsoft.com/office/powerpoint/2010/main" val="317836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A8A07-C356-4FB2-A078-25BD1F8C5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19410"/>
            <a:ext cx="9144000" cy="553998"/>
          </a:xfrm>
        </p:spPr>
        <p:txBody>
          <a:bodyPr/>
          <a:lstStyle/>
          <a:p>
            <a:r>
              <a:rPr lang="en-US"/>
              <a:t>How is Office delivered today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99B45E-50A5-43F0-B0C9-80FCBF6C86FA}"/>
              </a:ext>
            </a:extLst>
          </p:cNvPr>
          <p:cNvSpPr txBox="1"/>
          <p:nvPr/>
        </p:nvSpPr>
        <p:spPr>
          <a:xfrm>
            <a:off x="80502" y="6673334"/>
            <a:ext cx="11477625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* Legacy Office Perpetual VL releases (i.e. Office 2010, Office 2013 and Office 2016) are still serviced through MSI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86F880-1CCA-4C2B-8872-D0CED914F7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513946"/>
              </p:ext>
            </p:extLst>
          </p:nvPr>
        </p:nvGraphicFramePr>
        <p:xfrm>
          <a:off x="492764" y="1727376"/>
          <a:ext cx="11206472" cy="4707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4780">
                  <a:extLst>
                    <a:ext uri="{9D8B030D-6E8A-4147-A177-3AD203B41FA5}">
                      <a16:colId xmlns:a16="http://schemas.microsoft.com/office/drawing/2014/main" val="1937743187"/>
                    </a:ext>
                  </a:extLst>
                </a:gridCol>
                <a:gridCol w="2376975">
                  <a:extLst>
                    <a:ext uri="{9D8B030D-6E8A-4147-A177-3AD203B41FA5}">
                      <a16:colId xmlns:a16="http://schemas.microsoft.com/office/drawing/2014/main" val="1756763926"/>
                    </a:ext>
                  </a:extLst>
                </a:gridCol>
                <a:gridCol w="2418239">
                  <a:extLst>
                    <a:ext uri="{9D8B030D-6E8A-4147-A177-3AD203B41FA5}">
                      <a16:colId xmlns:a16="http://schemas.microsoft.com/office/drawing/2014/main" val="2959892826"/>
                    </a:ext>
                  </a:extLst>
                </a:gridCol>
                <a:gridCol w="2418239">
                  <a:extLst>
                    <a:ext uri="{9D8B030D-6E8A-4147-A177-3AD203B41FA5}">
                      <a16:colId xmlns:a16="http://schemas.microsoft.com/office/drawing/2014/main" val="3832220630"/>
                    </a:ext>
                  </a:extLst>
                </a:gridCol>
                <a:gridCol w="2418239">
                  <a:extLst>
                    <a:ext uri="{9D8B030D-6E8A-4147-A177-3AD203B41FA5}">
                      <a16:colId xmlns:a16="http://schemas.microsoft.com/office/drawing/2014/main" val="1554225020"/>
                    </a:ext>
                  </a:extLst>
                </a:gridCol>
              </a:tblGrid>
              <a:tr h="454199">
                <a:tc>
                  <a:txBody>
                    <a:bodyPr/>
                    <a:lstStyle/>
                    <a:p>
                      <a:endParaRPr lang="en-US" sz="2100" noProof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A5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1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Subscription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noProof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1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Perpetual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noProof="0"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27418"/>
                  </a:ext>
                </a:extLst>
              </a:tr>
              <a:tr h="855218">
                <a:tc>
                  <a:txBody>
                    <a:bodyPr/>
                    <a:lstStyle/>
                    <a:p>
                      <a:endParaRPr lang="en-US" sz="2100" noProof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43A5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Enterprise</a:t>
                      </a:r>
                    </a:p>
                    <a:p>
                      <a:pPr algn="ctr"/>
                      <a:r>
                        <a:rPr lang="en-US" sz="12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(aka ProPlus, O365PP)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Consumer and SMB</a:t>
                      </a:r>
                    </a:p>
                    <a:p>
                      <a:pPr algn="ctr"/>
                      <a:r>
                        <a:rPr lang="en-US" sz="12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(aka Home, Personal, Business)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Enterprise</a:t>
                      </a:r>
                    </a:p>
                    <a:p>
                      <a:pPr algn="ctr"/>
                      <a:r>
                        <a:rPr lang="en-US" sz="12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(aka VL)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Consumer and SMB</a:t>
                      </a:r>
                    </a:p>
                    <a:p>
                      <a:pPr algn="ctr"/>
                      <a:r>
                        <a:rPr lang="en-US" sz="1200" noProof="0">
                          <a:latin typeface="Segoe UI Semibold" panose="020B0702040204020203" pitchFamily="34" charset="0"/>
                          <a:cs typeface="Segoe UI Semibold" panose="020B0702040204020203" pitchFamily="34" charset="0"/>
                        </a:rPr>
                        <a:t>(aka Retail)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4076820"/>
                  </a:ext>
                </a:extLst>
              </a:tr>
              <a:tr h="1817338">
                <a:tc>
                  <a:txBody>
                    <a:bodyPr/>
                    <a:lstStyle/>
                    <a:p>
                      <a:r>
                        <a:rPr lang="en-US" sz="1900" noProof="0"/>
                        <a:t>Product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365 </a:t>
                      </a:r>
                      <a:r>
                        <a:rPr lang="en-US" sz="1600" noProof="0" err="1"/>
                        <a:t>ProPlus</a:t>
                      </a:r>
                      <a:endParaRPr lang="en-US" sz="1600" noProof="0"/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365 Home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365 Personal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365 Business Premium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2019 Professional Plus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2019 Standard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2019 Home and Student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2019 Home and Business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Office 2019 Professional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336862"/>
                  </a:ext>
                </a:extLst>
              </a:tr>
              <a:tr h="711744">
                <a:tc>
                  <a:txBody>
                    <a:bodyPr/>
                    <a:lstStyle/>
                    <a:p>
                      <a:r>
                        <a:rPr lang="en-US" sz="1900" noProof="0"/>
                        <a:t>New</a:t>
                      </a:r>
                    </a:p>
                    <a:p>
                      <a:r>
                        <a:rPr lang="en-US" sz="1900" noProof="0"/>
                        <a:t>features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noProof="0"/>
                        <a:t>Monthly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Semi-Annual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Monthly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Once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Once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451385"/>
                  </a:ext>
                </a:extLst>
              </a:tr>
              <a:tr h="868580">
                <a:tc>
                  <a:txBody>
                    <a:bodyPr/>
                    <a:lstStyle/>
                    <a:p>
                      <a:r>
                        <a:rPr lang="en-US" sz="1900" noProof="0"/>
                        <a:t>Deployment Tech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C2R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C2R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C2R*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noProof="0"/>
                        <a:t>C2R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43A5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2047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575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5D3BB-7D04-41A9-9E8B-AF9D47EB7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17" y="486697"/>
            <a:ext cx="10748868" cy="553998"/>
          </a:xfrm>
        </p:spPr>
        <p:txBody>
          <a:bodyPr/>
          <a:lstStyle/>
          <a:p>
            <a:r>
              <a:rPr lang="en-US"/>
              <a:t>What Version do I have?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5383CB4-CC35-478C-BA5B-843E1B9BF49E}"/>
              </a:ext>
            </a:extLst>
          </p:cNvPr>
          <p:cNvGrpSpPr/>
          <p:nvPr/>
        </p:nvGrpSpPr>
        <p:grpSpPr>
          <a:xfrm>
            <a:off x="952988" y="2196199"/>
            <a:ext cx="2477477" cy="3046652"/>
            <a:chOff x="952988" y="2196199"/>
            <a:chExt cx="2477477" cy="3046652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B84DB54-44BA-4658-880C-011EEAB4E808}"/>
                </a:ext>
              </a:extLst>
            </p:cNvPr>
            <p:cNvSpPr/>
            <p:nvPr/>
          </p:nvSpPr>
          <p:spPr>
            <a:xfrm>
              <a:off x="952988" y="3857856"/>
              <a:ext cx="2477477" cy="138499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Times New Roman" panose="02020603050405020304" pitchFamily="18" charset="0"/>
                  <a:cs typeface="Segoe UI" panose="020B0502040204020203" pitchFamily="34" charset="0"/>
                </a:rPr>
                <a:t>Splash screen will show Office 365, Office 2016 or Office 2019 depending on activated license.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B521474-75FD-4A21-AF7E-B463E2A2C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58486" y="2196199"/>
              <a:ext cx="2468880" cy="139226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2F7B119-5ED7-481A-8333-00AD7EA31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383" y="1632342"/>
            <a:ext cx="6765131" cy="490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71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Template">
  <a:themeElements>
    <a:clrScheme name="NEw BRAND_Blue on black">
      <a:dk1>
        <a:srgbClr val="000000"/>
      </a:dk1>
      <a:lt1>
        <a:srgbClr val="FFFFFF"/>
      </a:lt1>
      <a:dk2>
        <a:srgbClr val="243A5E"/>
      </a:dk2>
      <a:lt2>
        <a:srgbClr val="E6E6E6"/>
      </a:lt2>
      <a:accent1>
        <a:srgbClr val="0078D4"/>
      </a:accent1>
      <a:accent2>
        <a:srgbClr val="50E6FF"/>
      </a:accent2>
      <a:accent3>
        <a:srgbClr val="D83B01"/>
      </a:accent3>
      <a:accent4>
        <a:srgbClr val="9BF00B"/>
      </a:accent4>
      <a:accent5>
        <a:srgbClr val="FFB900"/>
      </a:accent5>
      <a:accent6>
        <a:srgbClr val="E6E6E6"/>
      </a:accent6>
      <a:hlink>
        <a:srgbClr val="50E6FF"/>
      </a:hlink>
      <a:folHlink>
        <a:srgbClr val="50E6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VP19_Summit_PPT (002).potx" id="{2976ADDF-92BE-4E5C-A6FA-F010E20C821C}" vid="{CD00F519-2DEC-4767-AD9A-CCCA0125A25A}"/>
    </a:ext>
  </a:extLst>
</a:theme>
</file>

<file path=ppt/theme/theme3.xml><?xml version="1.0" encoding="utf-8"?>
<a:theme xmlns:a="http://schemas.openxmlformats.org/drawingml/2006/main" name="1_Black Template">
  <a:themeElements>
    <a:clrScheme name="NEw BRAND_Blue on black">
      <a:dk1>
        <a:srgbClr val="000000"/>
      </a:dk1>
      <a:lt1>
        <a:srgbClr val="FFFFFF"/>
      </a:lt1>
      <a:dk2>
        <a:srgbClr val="243A5E"/>
      </a:dk2>
      <a:lt2>
        <a:srgbClr val="E6E6E6"/>
      </a:lt2>
      <a:accent1>
        <a:srgbClr val="0078D4"/>
      </a:accent1>
      <a:accent2>
        <a:srgbClr val="50E6FF"/>
      </a:accent2>
      <a:accent3>
        <a:srgbClr val="D83B01"/>
      </a:accent3>
      <a:accent4>
        <a:srgbClr val="9BF00B"/>
      </a:accent4>
      <a:accent5>
        <a:srgbClr val="FFB900"/>
      </a:accent5>
      <a:accent6>
        <a:srgbClr val="E6E6E6"/>
      </a:accent6>
      <a:hlink>
        <a:srgbClr val="50E6FF"/>
      </a:hlink>
      <a:folHlink>
        <a:srgbClr val="50E6FF"/>
      </a:folHlink>
    </a:clrScheme>
    <a:fontScheme name="Segoe UI Semibold - 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lg" len="med"/>
          <a:tailEnd type="none" w="lg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20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VP19_Summit_PPT (002).potx" id="{2976ADDF-92BE-4E5C-A6FA-F010E20C821C}" vid="{CD00F519-2DEC-4767-AD9A-CCCA0125A25A}"/>
    </a:ext>
  </a:extLst>
</a:theme>
</file>

<file path=ppt/theme/theme4.xml><?xml version="1.0" encoding="utf-8"?>
<a:theme xmlns:a="http://schemas.openxmlformats.org/drawingml/2006/main" name="5-50112_Microsoft_Data_Insights_Summit_Template">
  <a:themeElements>
    <a:clrScheme name="Custom 1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2998E3"/>
      </a:folHlink>
    </a:clrScheme>
    <a:fontScheme name="Segoe UI Light - Segoe UI Semilight">
      <a:majorFont>
        <a:latin typeface="Segoe UI Light"/>
        <a:ea typeface=""/>
        <a:cs typeface=""/>
      </a:majorFont>
      <a:minorFont>
        <a:latin typeface="Segoe UI Semiligh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472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icrosoft_Data_Insights_Summit_16x9_Template.potx" id="{2B47C538-BD25-4370-8584-9EC8A602D77E}" vid="{8994BEC7-3457-4D8D-8314-E918DBF5A28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ast_x0020_Modified_x0020_by xmlns="f577acbf-5b0b-4b4f-9948-268e97f8d3a4">
      <UserInfo>
        <DisplayName/>
        <AccountId xsi:nil="true"/>
        <AccountType/>
      </UserInfo>
    </Last_x0020_Modified_x0020_by>
    <Status xmlns="f577acbf-5b0b-4b4f-9948-268e97f8d3a4">One Pager</Status>
    <Document_x0020_Purpose xmlns="f577acbf-5b0b-4b4f-9948-268e97f8d3a4">Informational</Document_x0020_Purpose>
    <MediaServiceKeyPoints xmlns="f577acbf-5b0b-4b4f-9948-268e97f8d3a4" xsi:nil="true"/>
    <_ip_UnifiedCompliancePolicyProperties xmlns="http://schemas.microsoft.com/sharepoint/v3" xsi:nil="true"/>
    <Initiatives xmlns="f577acbf-5b0b-4b4f-9948-268e97f8d3a4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D401524DC532D42A0E0ED886331A72B" ma:contentTypeVersion="22" ma:contentTypeDescription="Create a new document." ma:contentTypeScope="" ma:versionID="661a1e5d962d556a51c6b32757b6a323">
  <xsd:schema xmlns:xsd="http://www.w3.org/2001/XMLSchema" xmlns:xs="http://www.w3.org/2001/XMLSchema" xmlns:p="http://schemas.microsoft.com/office/2006/metadata/properties" xmlns:ns1="http://schemas.microsoft.com/sharepoint/v3" xmlns:ns2="f577acbf-5b0b-4b4f-9948-268e97f8d3a4" xmlns:ns3="b1e4d6ee-9f6f-43f8-a618-24f3d84da28f" targetNamespace="http://schemas.microsoft.com/office/2006/metadata/properties" ma:root="true" ma:fieldsID="92cc28eb52b084b7326f091988087998" ns1:_="" ns2:_="" ns3:_="">
    <xsd:import namespace="http://schemas.microsoft.com/sharepoint/v3"/>
    <xsd:import namespace="f577acbf-5b0b-4b4f-9948-268e97f8d3a4"/>
    <xsd:import namespace="b1e4d6ee-9f6f-43f8-a618-24f3d84da2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2:Document_x0020_Purpose" minOccurs="0"/>
                <xsd:element ref="ns2:Initiative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2:Last_x0020_Modified_x0020_by" minOccurs="0"/>
                <xsd:element ref="ns2:MediaServiceAutoKeyPoints" minOccurs="0"/>
                <xsd:element ref="ns2:MediaServiceKeyPoints" minOccurs="0"/>
                <xsd:element ref="ns2:Statu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6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7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77acbf-5b0b-4b4f-9948-268e97f8d3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Document_x0020_Purpose" ma:index="14" nillable="true" ma:displayName="Document Purpose" ma:default="Informational" ma:format="Dropdown" ma:internalName="Document_x0020_Purpose">
      <xsd:simpleType>
        <xsd:restriction base="dms:Choice">
          <xsd:enumeration value="Informational"/>
          <xsd:enumeration value="Feature Spec"/>
          <xsd:enumeration value="Engineering Design"/>
          <xsd:enumeration value="Planning"/>
        </xsd:restriction>
      </xsd:simpleType>
    </xsd:element>
    <xsd:element name="Initiatives" ma:index="15" nillable="true" ma:displayName="Initiatives" ma:description="List of initiatives related to this document" ma:internalName="Initiatives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d-in MAU"/>
                    <xsd:enumeration value="Custom Functions"/>
                    <xsd:enumeration value="Data &amp; Analytics"/>
                    <xsd:enumeration value="DevEx: Portals &amp; Programs"/>
                    <xsd:enumeration value="DevEx: Tools &amp; Libraries"/>
                    <xsd:enumeration value="Engineering"/>
                    <xsd:enumeration value="Excel API"/>
                    <xsd:enumeration value="In-Market Support"/>
                    <xsd:enumeration value="Maker Access"/>
                    <xsd:enumeration value="SDX Runtime &amp; Partners"/>
                    <xsd:enumeration value="SDX Service Delivery"/>
                    <xsd:enumeration value="SDX API &amp; Pipeline"/>
                    <xsd:enumeration value="Shield &amp; OCE"/>
                  </xsd:restriction>
                </xsd:simpleType>
              </xsd:element>
            </xsd:sequence>
          </xsd:extension>
        </xsd:complexContent>
      </xsd:complex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Last_x0020_Modified_x0020_by" ma:index="22" nillable="true" ma:displayName="Last Modified by" ma:description="Last Modified by" ma:format="Dropdown" ma:list="UserInfo" ma:SharePointGroup="0" ma:internalName="Last_x0020_Modified_x0020_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Status" ma:index="25" nillable="true" ma:displayName="Status" ma:default="One Pager" ma:description="Draft, One pager, Spec" ma:format="Dropdown" ma:internalName="Statu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e4d6ee-9f6f-43f8-a618-24f3d84da28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4118CA1-4354-4EE9-A67D-740B66BAADEF}">
  <ds:schemaRefs>
    <ds:schemaRef ds:uri="http://schemas.microsoft.com/office/2006/documentManagement/types"/>
    <ds:schemaRef ds:uri="b1e4d6ee-9f6f-43f8-a618-24f3d84da28f"/>
    <ds:schemaRef ds:uri="http://schemas.microsoft.com/sharepoint/v3"/>
    <ds:schemaRef ds:uri="http://schemas.microsoft.com/office/infopath/2007/PartnerControls"/>
    <ds:schemaRef ds:uri="http://purl.org/dc/elements/1.1/"/>
    <ds:schemaRef ds:uri="http://purl.org/dc/dcmitype/"/>
    <ds:schemaRef ds:uri="http://schemas.openxmlformats.org/package/2006/metadata/core-properties"/>
    <ds:schemaRef ds:uri="http://purl.org/dc/terms/"/>
    <ds:schemaRef ds:uri="f577acbf-5b0b-4b4f-9948-268e97f8d3a4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2B8B3B7-4962-45E0-804B-5E249E601D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5E125E-AE83-4A75-9BCC-478F98B706B3}">
  <ds:schemaRefs>
    <ds:schemaRef ds:uri="b1e4d6ee-9f6f-43f8-a618-24f3d84da28f"/>
    <ds:schemaRef ds:uri="f577acbf-5b0b-4b4f-9948-268e97f8d3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1274</Words>
  <Application>Microsoft Office PowerPoint</Application>
  <PresentationFormat>Widescreen</PresentationFormat>
  <Paragraphs>248</Paragraphs>
  <Slides>36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52" baseType="lpstr">
      <vt:lpstr>Arial</vt:lpstr>
      <vt:lpstr>Calibri</vt:lpstr>
      <vt:lpstr>Calibri Light</vt:lpstr>
      <vt:lpstr>Consolas</vt:lpstr>
      <vt:lpstr>Courier New</vt:lpstr>
      <vt:lpstr>Segoe UI</vt:lpstr>
      <vt:lpstr>Segoe UI Light</vt:lpstr>
      <vt:lpstr>Segoe UI Semibold</vt:lpstr>
      <vt:lpstr>Segoe UI Semilight</vt:lpstr>
      <vt:lpstr>Symbol</vt:lpstr>
      <vt:lpstr>Times New Roman</vt:lpstr>
      <vt:lpstr>Wingdings</vt:lpstr>
      <vt:lpstr>1_Office Theme</vt:lpstr>
      <vt:lpstr>Black Template</vt:lpstr>
      <vt:lpstr>1_Black Template</vt:lpstr>
      <vt:lpstr>5-50112_Microsoft_Data_Insights_Summit_Template</vt:lpstr>
      <vt:lpstr>DAAUG August 15th, 2019</vt:lpstr>
      <vt:lpstr>PowerPoint Presentation</vt:lpstr>
      <vt:lpstr>PowerPoint Presentation</vt:lpstr>
      <vt:lpstr>Overview of Microsoft Access</vt:lpstr>
      <vt:lpstr>PowerPoint Presentation</vt:lpstr>
      <vt:lpstr>PowerPoint Presentation</vt:lpstr>
      <vt:lpstr>Access in Office 365</vt:lpstr>
      <vt:lpstr>How is Office delivered today</vt:lpstr>
      <vt:lpstr>What Version do I have?</vt:lpstr>
      <vt:lpstr>PowerPoint Presentation</vt:lpstr>
      <vt:lpstr>PowerPoint Presentation</vt:lpstr>
      <vt:lpstr>Demo</vt:lpstr>
      <vt:lpstr>Modern Charts</vt:lpstr>
      <vt:lpstr>PowerPoint Presentation</vt:lpstr>
      <vt:lpstr>PowerPoint Presentation</vt:lpstr>
      <vt:lpstr>Demo</vt:lpstr>
      <vt:lpstr>Linked Table Manager</vt:lpstr>
      <vt:lpstr>PowerPoint Presentation</vt:lpstr>
      <vt:lpstr>Demo</vt:lpstr>
      <vt:lpstr>Roadmap</vt:lpstr>
      <vt:lpstr>Graph Connector</vt:lpstr>
      <vt:lpstr>PowerPoint Presentation</vt:lpstr>
      <vt:lpstr>Graph Connector - Motivation</vt:lpstr>
      <vt:lpstr>Large Graph Data Sets</vt:lpstr>
      <vt:lpstr>PowerPoint Presentation</vt:lpstr>
      <vt:lpstr>Community Engagement</vt:lpstr>
      <vt:lpstr>PowerPoint Presentation</vt:lpstr>
      <vt:lpstr>Stay in Touch (and engaged)</vt:lpstr>
      <vt:lpstr>PowerPoint Presentation</vt:lpstr>
      <vt:lpstr>Q &amp; A</vt:lpstr>
      <vt:lpstr>Appendix</vt:lpstr>
      <vt:lpstr>Resources</vt:lpstr>
      <vt:lpstr>PowerPoint Presentation</vt:lpstr>
      <vt:lpstr>Content – new, revamped, improved (option 1)</vt:lpstr>
      <vt:lpstr>Content – new, revamped, improved</vt:lpstr>
      <vt:lpstr>Content – new, revamped, improved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DAUUG 2019</dc:title>
  <dc:creator>Ebo Quansah</dc:creator>
  <cp:lastModifiedBy>Ebo Quansah</cp:lastModifiedBy>
  <cp:revision>3</cp:revision>
  <dcterms:created xsi:type="dcterms:W3CDTF">2019-08-08T00:46:12Z</dcterms:created>
  <dcterms:modified xsi:type="dcterms:W3CDTF">2019-08-16T15:56:05Z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ebquansa@microsoft.com</vt:lpwstr>
  </property>
  <property fmtid="{D5CDD505-2E9C-101B-9397-08002B2CF9AE}" pid="5" name="MSIP_Label_f42aa342-8706-4288-bd11-ebb85995028c_SetDate">
    <vt:lpwstr>2019-08-08T17:29:17.9633733Z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ac6893fa-4ac0-49a9-887f-f2ebd4be19d7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  <property fmtid="{D5CDD505-2E9C-101B-9397-08002B2CF9AE}" pid="11" name="ContentTypeId">
    <vt:lpwstr>0x010100CD401524DC532D42A0E0ED886331A72B</vt:lpwstr>
  </property>
</Properties>
</file>