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5" r:id="rId6"/>
    <p:sldId id="266" r:id="rId7"/>
    <p:sldId id="260" r:id="rId8"/>
    <p:sldId id="269" r:id="rId9"/>
    <p:sldId id="270" r:id="rId10"/>
    <p:sldId id="278" r:id="rId11"/>
    <p:sldId id="263" r:id="rId12"/>
    <p:sldId id="277" r:id="rId13"/>
    <p:sldId id="264" r:id="rId14"/>
    <p:sldId id="267" r:id="rId15"/>
    <p:sldId id="272" r:id="rId16"/>
    <p:sldId id="273" r:id="rId17"/>
    <p:sldId id="275" r:id="rId18"/>
    <p:sldId id="276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4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E00C9F-55F4-45CD-B4B2-73BBD3D6D376}" v="3" dt="2019-01-18T00:26:20.7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 Young" userId="161494b11bd450b9" providerId="LiveId" clId="{06C0378B-B2CE-4E86-A15A-9E788A85450B}"/>
    <pc:docChg chg="custSel addSld delSld modSld">
      <pc:chgData name="George Young" userId="161494b11bd450b9" providerId="LiveId" clId="{06C0378B-B2CE-4E86-A15A-9E788A85450B}" dt="2019-01-18T00:34:28.417" v="159" actId="255"/>
      <pc:docMkLst>
        <pc:docMk/>
      </pc:docMkLst>
      <pc:sldChg chg="modSp">
        <pc:chgData name="George Young" userId="161494b11bd450b9" providerId="LiveId" clId="{06C0378B-B2CE-4E86-A15A-9E788A85450B}" dt="2019-01-18T00:34:28.417" v="159" actId="255"/>
        <pc:sldMkLst>
          <pc:docMk/>
          <pc:sldMk cId="3418290178" sldId="256"/>
        </pc:sldMkLst>
        <pc:spChg chg="mod">
          <ac:chgData name="George Young" userId="161494b11bd450b9" providerId="LiveId" clId="{06C0378B-B2CE-4E86-A15A-9E788A85450B}" dt="2019-01-18T00:34:28.417" v="159" actId="255"/>
          <ac:spMkLst>
            <pc:docMk/>
            <pc:sldMk cId="3418290178" sldId="256"/>
            <ac:spMk id="2" creationId="{FA33095D-768D-41F8-878B-A5937F716A8A}"/>
          </ac:spMkLst>
        </pc:spChg>
        <pc:spChg chg="mod">
          <ac:chgData name="George Young" userId="161494b11bd450b9" providerId="LiveId" clId="{06C0378B-B2CE-4E86-A15A-9E788A85450B}" dt="2019-01-18T00:23:32.305" v="73" actId="14100"/>
          <ac:spMkLst>
            <pc:docMk/>
            <pc:sldMk cId="3418290178" sldId="256"/>
            <ac:spMk id="3" creationId="{FE733C3E-DD8F-481B-9484-BB478CC7754C}"/>
          </ac:spMkLst>
        </pc:spChg>
      </pc:sldChg>
      <pc:sldChg chg="modSp">
        <pc:chgData name="George Young" userId="161494b11bd450b9" providerId="LiveId" clId="{06C0378B-B2CE-4E86-A15A-9E788A85450B}" dt="2019-01-18T00:24:32.367" v="127" actId="20577"/>
        <pc:sldMkLst>
          <pc:docMk/>
          <pc:sldMk cId="2563550148" sldId="257"/>
        </pc:sldMkLst>
        <pc:spChg chg="mod">
          <ac:chgData name="George Young" userId="161494b11bd450b9" providerId="LiveId" clId="{06C0378B-B2CE-4E86-A15A-9E788A85450B}" dt="2019-01-18T00:24:32.367" v="127" actId="20577"/>
          <ac:spMkLst>
            <pc:docMk/>
            <pc:sldMk cId="2563550148" sldId="257"/>
            <ac:spMk id="3" creationId="{9FD43826-D3F7-4D32-807C-049B973BB470}"/>
          </ac:spMkLst>
        </pc:spChg>
      </pc:sldChg>
      <pc:sldChg chg="modSp">
        <pc:chgData name="George Young" userId="161494b11bd450b9" providerId="LiveId" clId="{06C0378B-B2CE-4E86-A15A-9E788A85450B}" dt="2019-01-18T00:26:08.485" v="147" actId="20577"/>
        <pc:sldMkLst>
          <pc:docMk/>
          <pc:sldMk cId="226380679" sldId="260"/>
        </pc:sldMkLst>
        <pc:spChg chg="mod">
          <ac:chgData name="George Young" userId="161494b11bd450b9" providerId="LiveId" clId="{06C0378B-B2CE-4E86-A15A-9E788A85450B}" dt="2019-01-18T00:26:08.485" v="147" actId="20577"/>
          <ac:spMkLst>
            <pc:docMk/>
            <pc:sldMk cId="226380679" sldId="260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5:54.096" v="137" actId="20577"/>
        <pc:sldMkLst>
          <pc:docMk/>
          <pc:sldMk cId="1340522147" sldId="269"/>
        </pc:sldMkLst>
        <pc:spChg chg="mod">
          <ac:chgData name="George Young" userId="161494b11bd450b9" providerId="LiveId" clId="{06C0378B-B2CE-4E86-A15A-9E788A85450B}" dt="2019-01-18T00:25:54.096" v="137" actId="20577"/>
          <ac:spMkLst>
            <pc:docMk/>
            <pc:sldMk cId="1340522147" sldId="269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6:32.140" v="153" actId="20577"/>
        <pc:sldMkLst>
          <pc:docMk/>
          <pc:sldMk cId="3775822906" sldId="270"/>
        </pc:sldMkLst>
        <pc:spChg chg="mod">
          <ac:chgData name="George Young" userId="161494b11bd450b9" providerId="LiveId" clId="{06C0378B-B2CE-4E86-A15A-9E788A85450B}" dt="2019-01-18T00:26:32.140" v="153" actId="20577"/>
          <ac:spMkLst>
            <pc:docMk/>
            <pc:sldMk cId="3775822906" sldId="270"/>
            <ac:spMk id="2" creationId="{F4D4FDAF-AFEA-4251-97A7-A19E0A8898F2}"/>
          </ac:spMkLst>
        </pc:spChg>
      </pc:sldChg>
      <pc:sldChg chg="modSp">
        <pc:chgData name="George Young" userId="161494b11bd450b9" providerId="LiveId" clId="{06C0378B-B2CE-4E86-A15A-9E788A85450B}" dt="2019-01-18T00:26:51.393" v="158" actId="20577"/>
        <pc:sldMkLst>
          <pc:docMk/>
          <pc:sldMk cId="1347602814" sldId="278"/>
        </pc:sldMkLst>
        <pc:spChg chg="mod">
          <ac:chgData name="George Young" userId="161494b11bd450b9" providerId="LiveId" clId="{06C0378B-B2CE-4E86-A15A-9E788A85450B}" dt="2019-01-18T00:26:51.393" v="158" actId="20577"/>
          <ac:spMkLst>
            <pc:docMk/>
            <pc:sldMk cId="1347602814" sldId="278"/>
            <ac:spMk id="2" creationId="{F4D4FDAF-AFEA-4251-97A7-A19E0A8898F2}"/>
          </ac:spMkLst>
        </pc:spChg>
      </pc:sldChg>
      <pc:sldChg chg="del">
        <pc:chgData name="George Young" userId="161494b11bd450b9" providerId="LiveId" clId="{06C0378B-B2CE-4E86-A15A-9E788A85450B}" dt="2019-01-18T00:25:35.724" v="132" actId="2696"/>
        <pc:sldMkLst>
          <pc:docMk/>
          <pc:sldMk cId="2016636623" sldId="279"/>
        </pc:sldMkLst>
      </pc:sldChg>
      <pc:sldChg chg="del">
        <pc:chgData name="George Young" userId="161494b11bd450b9" providerId="LiveId" clId="{06C0378B-B2CE-4E86-A15A-9E788A85450B}" dt="2019-01-18T00:26:41.941" v="154" actId="2696"/>
        <pc:sldMkLst>
          <pc:docMk/>
          <pc:sldMk cId="2491689103" sldId="280"/>
        </pc:sldMkLst>
      </pc:sldChg>
      <pc:sldChg chg="add del">
        <pc:chgData name="George Young" userId="161494b11bd450b9" providerId="LiveId" clId="{06C0378B-B2CE-4E86-A15A-9E788A85450B}" dt="2019-01-18T00:26:20.726" v="149"/>
        <pc:sldMkLst>
          <pc:docMk/>
          <pc:sldMk cId="2216768512" sldId="28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79348-AE33-41A0-B614-D220CF882A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3C27CB-F432-47BF-ADA5-B9D6E71F47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9644C-0C3B-4556-BAC7-C26F5C610C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980DD3-D4ED-4CE8-A567-931D2160D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5BFACC-C715-4A46-82DB-6B3012C13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9831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EE8879-A2C9-4E6F-B414-D61DEA9AA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E710A9B-628C-44D5-956B-CAF2B21403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B883E2-7651-43E8-A0F6-43137878BD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789B9-B72B-4F94-9A29-CDB36B942B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24A97F-B754-4257-9077-1C6EC8B1AA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69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65EC436-5690-4BF2-B3AA-04227618E1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8CDBF1-F2A9-48DD-8880-43ACEFCF2F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82C02A-C643-4E64-9685-6509E6F5C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CCFE49-7059-4537-AE32-0AE0451C8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AEBF56-655F-4F55-BA58-C78CA297B5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7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363A-BA54-4E44-BF64-6E986EBDC9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E56E6-15EC-4C85-A749-6EFE9A9D65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55649-794E-40B0-95B0-B11B26545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483D48-35E7-483D-910C-34BA2B79E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0C6BA0-E1E7-43D9-AC5D-2D00BB655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103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CFEA4-F499-4E40-8F90-CDF9181B44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5B8747-D64E-411F-9A80-57960CA332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DD382-4601-4024-8D31-04AF5BE56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8C805B-A924-48C1-8B2D-9668A85A2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8B4B3E-913B-4497-8917-49F74C4C8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2072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4A1CC5-DE13-497A-A16F-CA77BC30BF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3A2228-874C-4D50-9CD5-C33B187DD4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5F89ED-7478-499B-840C-3F1AD6B435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FB49D6-7836-4486-90AB-645A03E72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1E0CDA1-CF13-4254-83D7-CE70ED3D6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4C70A91-D857-4469-BD20-F69DA275A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95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C3D9A6-8449-4EFB-A053-6006C3FE10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E6C38-BF62-4798-B209-E26A4994B6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4D1DE-D588-49FA-A857-1DD421D136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4B687A-A31E-433B-B4E7-13BA048AFB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3117FC-B6DF-408B-9CFE-CBE37299B8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5C507D9-B007-47F3-8915-5530D31A96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9E3286D-075C-4038-A8CE-110A9289F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637582-358D-4258-A447-30F66D720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5217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38A324-FCCB-4AFF-83DE-0BD33F0824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D90191-450B-482C-96B2-885766C25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9FBE3F-118F-44B4-B6EC-250D169615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F22FD2-A54F-4363-9D0C-71D916074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646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135B0F-8C2C-4E95-86E0-33F8E4BFC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A45C375-678E-4E70-A28B-537C66F4F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F7499C-215A-4D20-B62A-B967DEF3A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9663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4FF-699A-4C64-B800-2891C133B4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63A28A-2792-4F29-A003-D8790B505D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740B5DF-3847-4FEE-B030-D4BBA7BE12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57A69B-08E5-4BB7-87E8-8740D3DE07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D1B49D6-3669-4084-91C6-553F60C42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3495FF-1238-4871-8204-66907242D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4932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220EBF-2B61-490F-98A0-F9092D889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44EF6B2-AC46-4F82-A60C-B142EE7C839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7AA63CC-91AE-425B-86A9-FA9ED0FEDC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651556-D8EF-4B72-8A48-A9FB1F662F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B3B6CE-6C34-452C-9225-2E7D7B274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06DBD5B-E1BF-4B78-824D-56D14C67B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43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855498D-2170-4B55-BEC4-3591E506B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A3E33E-74BE-4371-890A-63FE409531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351E78-6E08-43F7-93BE-46D48D21D7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34EA4-BEBC-4AE4-AF36-7CACDA0A7265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7E1117-4619-4C4F-AFC7-AE6372544C8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9263AD-36C6-4EA1-94E5-4FF21A2705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EA47A-907A-4C83-9490-F545274CCB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136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aug.org/" TargetMode="External"/><Relationship Id="rId2" Type="http://schemas.openxmlformats.org/officeDocument/2006/relationships/hyperlink" Target="mailto:gcyoung@dawsonbutte.ne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y.visualstudio.com/" TargetMode="External"/><Relationship Id="rId2" Type="http://schemas.openxmlformats.org/officeDocument/2006/relationships/hyperlink" Target="https://www.microsoft.com/en-us/download/details.aspx?id=54255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microsoft.com/en-us/download/details.aspx?id=49117" TargetMode="External"/><Relationship Id="rId4" Type="http://schemas.openxmlformats.org/officeDocument/2006/relationships/hyperlink" Target="https://portal.azure.com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gcyoung@dawsonbutte.ne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33095D-768D-41F8-878B-A5937F716A8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5400" dirty="0"/>
              <a:t>Microsoft Access:</a:t>
            </a:r>
            <a:br>
              <a:rPr lang="en-US" sz="5400" dirty="0"/>
            </a:br>
            <a:r>
              <a:rPr lang="en-US" sz="5400" dirty="0"/>
              <a:t>Hybrid Cloud Superstar</a:t>
            </a:r>
            <a:br>
              <a:rPr lang="en-US" sz="5400" dirty="0"/>
            </a:br>
            <a:r>
              <a:rPr lang="en-US" sz="5400" dirty="0"/>
              <a:t>Part I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733C3E-DD8F-481B-9484-BB478CC77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01549"/>
            <a:ext cx="9144000" cy="2165985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sz="1400" dirty="0"/>
              <a:t>George Young</a:t>
            </a:r>
          </a:p>
          <a:p>
            <a:r>
              <a:rPr lang="en-US" sz="1400" dirty="0"/>
              <a:t>Dawson Butte Software</a:t>
            </a:r>
          </a:p>
          <a:p>
            <a:r>
              <a:rPr lang="en-US" sz="1400" dirty="0">
                <a:hlinkClick r:id="rId2"/>
              </a:rPr>
              <a:t>gcyoung@dawsonbutte.net</a:t>
            </a:r>
            <a:endParaRPr lang="en-US" sz="1400" dirty="0"/>
          </a:p>
          <a:p>
            <a:r>
              <a:rPr lang="en-US" sz="1400" dirty="0"/>
              <a:t>PowerPoint and notes at </a:t>
            </a:r>
            <a:r>
              <a:rPr lang="en-US" sz="1400" dirty="0">
                <a:hlinkClick r:id="rId3"/>
              </a:rPr>
              <a:t>http://www.daaug.org/</a:t>
            </a:r>
            <a:r>
              <a:rPr lang="en-US" sz="1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418290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the Access application to an Azure Virtual Machine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Dev/Test/Production setup:</a:t>
            </a:r>
          </a:p>
          <a:p>
            <a:pPr lvl="1"/>
            <a:r>
              <a:rPr lang="en-US" dirty="0"/>
              <a:t>Dev: Local Access client / Local SQL Server</a:t>
            </a:r>
          </a:p>
          <a:p>
            <a:pPr lvl="1"/>
            <a:r>
              <a:rPr lang="en-US" dirty="0"/>
              <a:t>Test: VM Access test client / Azure SQLDB test database</a:t>
            </a:r>
          </a:p>
          <a:p>
            <a:pPr lvl="1"/>
            <a:r>
              <a:rPr lang="en-US" dirty="0"/>
              <a:t>Production: VM Access client / Azure SQLDB database</a:t>
            </a:r>
          </a:p>
        </p:txBody>
      </p:sp>
    </p:spTree>
    <p:extLst>
      <p:ext uri="{BB962C8B-B14F-4D97-AF65-F5344CB8AC3E}">
        <p14:creationId xmlns:p14="http://schemas.microsoft.com/office/powerpoint/2010/main" val="13476028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8847"/>
            <a:ext cx="1051560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Access is still a great RAD tool and a great rich forms/reports app</a:t>
            </a:r>
          </a:p>
          <a:p>
            <a:pPr>
              <a:lnSpc>
                <a:spcPct val="110000"/>
              </a:lnSpc>
            </a:pPr>
            <a:r>
              <a:rPr lang="en-US" dirty="0"/>
              <a:t>Putting your data back-end in a Cloud database unlocks the data, makes it available everywhere</a:t>
            </a:r>
          </a:p>
          <a:p>
            <a:pPr>
              <a:lnSpc>
                <a:spcPct val="110000"/>
              </a:lnSpc>
            </a:pPr>
            <a:r>
              <a:rPr lang="en-US" dirty="0"/>
              <a:t>Putting your Access application in a Cloud VM makes it available to anyone with a VM client</a:t>
            </a:r>
          </a:p>
          <a:p>
            <a:pPr lvl="1"/>
            <a:r>
              <a:rPr lang="en-US" dirty="0"/>
              <a:t>Any device</a:t>
            </a:r>
          </a:p>
          <a:p>
            <a:pPr lvl="1"/>
            <a:r>
              <a:rPr lang="en-US" dirty="0"/>
              <a:t>Any operating system</a:t>
            </a:r>
          </a:p>
          <a:p>
            <a:pPr lvl="1"/>
            <a:r>
              <a:rPr lang="en-US" dirty="0"/>
              <a:t>No driver/port problems </a:t>
            </a:r>
          </a:p>
          <a:p>
            <a:pPr lvl="1"/>
            <a:r>
              <a:rPr lang="en-US" dirty="0"/>
              <a:t>Port 443 might be your new BFF</a:t>
            </a:r>
          </a:p>
          <a:p>
            <a:pPr lvl="1"/>
            <a:r>
              <a:rPr lang="en-US" dirty="0"/>
              <a:t>Manage just one installation</a:t>
            </a:r>
          </a:p>
          <a:p>
            <a:r>
              <a:rPr lang="en-US" dirty="0"/>
              <a:t>Query performance becomes more important</a:t>
            </a:r>
          </a:p>
          <a:p>
            <a:pPr lvl="1"/>
            <a:r>
              <a:rPr lang="en-US" dirty="0"/>
              <a:t>Use SQL Server Stored Procedures / Views / Functions</a:t>
            </a:r>
          </a:p>
          <a:p>
            <a:pPr lvl="1"/>
            <a:r>
              <a:rPr lang="en-US" dirty="0"/>
              <a:t>Limit HTTP “chatter”</a:t>
            </a:r>
          </a:p>
        </p:txBody>
      </p:sp>
    </p:spTree>
    <p:extLst>
      <p:ext uri="{BB962C8B-B14F-4D97-AF65-F5344CB8AC3E}">
        <p14:creationId xmlns:p14="http://schemas.microsoft.com/office/powerpoint/2010/main" val="50261698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7FCF04-0439-4C28-9854-031E06E0A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ABD10-8492-4B22-BCD6-33531AE2F4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598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43826-D3F7-4D32-807C-049B973BB4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0458"/>
            <a:ext cx="10515600" cy="4351338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SQL Server Migration Assistant (free)</a:t>
            </a:r>
          </a:p>
          <a:p>
            <a:pPr lvl="2"/>
            <a:r>
              <a:rPr lang="en-US" dirty="0">
                <a:hlinkClick r:id="rId2"/>
              </a:rPr>
              <a:t>https://www.microsoft.com/en-us/download/details.aspx?id=54255</a:t>
            </a:r>
            <a:endParaRPr lang="en-US" dirty="0"/>
          </a:p>
          <a:p>
            <a:pPr lvl="1"/>
            <a:r>
              <a:rPr lang="en-US" dirty="0"/>
              <a:t>Get the 2010 Access Database Engine</a:t>
            </a:r>
          </a:p>
          <a:p>
            <a:pPr lvl="2"/>
            <a:r>
              <a:rPr lang="en-US" dirty="0"/>
              <a:t>Same platform (x86 or x64) as SSMA</a:t>
            </a:r>
          </a:p>
          <a:p>
            <a:r>
              <a:rPr lang="en-US" dirty="0"/>
              <a:t>SQL Server Developer Edition (free)</a:t>
            </a:r>
          </a:p>
          <a:p>
            <a:pPr lvl="2"/>
            <a:r>
              <a:rPr lang="en-US" dirty="0">
                <a:hlinkClick r:id="rId3"/>
              </a:rPr>
              <a:t>https://my.visualstudio.com</a:t>
            </a:r>
            <a:r>
              <a:rPr lang="en-US" dirty="0"/>
              <a:t> </a:t>
            </a:r>
          </a:p>
          <a:p>
            <a:r>
              <a:rPr lang="en-US" dirty="0"/>
              <a:t>Azure</a:t>
            </a:r>
          </a:p>
          <a:p>
            <a:pPr lvl="2"/>
            <a:r>
              <a:rPr lang="en-US" dirty="0">
                <a:hlinkClick r:id="rId4"/>
              </a:rPr>
              <a:t>https://portal.azure.com</a:t>
            </a:r>
            <a:endParaRPr lang="en-US" dirty="0"/>
          </a:p>
          <a:p>
            <a:pPr lvl="1"/>
            <a:r>
              <a:rPr lang="en-US" dirty="0"/>
              <a:t>Free to sign up</a:t>
            </a:r>
          </a:p>
          <a:p>
            <a:pPr lvl="2"/>
            <a:r>
              <a:rPr lang="en-US" dirty="0"/>
              <a:t>$200 credit for first month</a:t>
            </a:r>
          </a:p>
          <a:p>
            <a:pPr lvl="1"/>
            <a:r>
              <a:rPr lang="en-US" dirty="0"/>
              <a:t>VM around $80/month 24/7</a:t>
            </a:r>
          </a:p>
          <a:p>
            <a:pPr lvl="2"/>
            <a:r>
              <a:rPr lang="en-US" dirty="0"/>
              <a:t>Billed by the minute, so can be much less</a:t>
            </a:r>
          </a:p>
          <a:p>
            <a:pPr lvl="3"/>
            <a:r>
              <a:rPr lang="en-US" dirty="0"/>
              <a:t>Start on demand</a:t>
            </a:r>
          </a:p>
          <a:p>
            <a:pPr lvl="3"/>
            <a:r>
              <a:rPr lang="en-US" dirty="0"/>
              <a:t>Run only during business hours</a:t>
            </a:r>
          </a:p>
          <a:p>
            <a:r>
              <a:rPr lang="en-US" dirty="0"/>
              <a:t>Office Deployment Tool </a:t>
            </a:r>
            <a:r>
              <a:rPr lang="en-US"/>
              <a:t>(free)</a:t>
            </a:r>
            <a:endParaRPr lang="en-US" dirty="0"/>
          </a:p>
          <a:p>
            <a:pPr lvl="2"/>
            <a:r>
              <a:rPr lang="en-US" dirty="0">
                <a:hlinkClick r:id="rId5"/>
              </a:rPr>
              <a:t>https://www.microsoft.com/en-us/download/details.aspx?id=49117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71053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Always attempt to minimize trips to the database</a:t>
            </a:r>
          </a:p>
          <a:p>
            <a:r>
              <a:rPr lang="en-US" sz="2400" dirty="0"/>
              <a:t>Microsoft Access has lots of hidden database calls built-in</a:t>
            </a:r>
          </a:p>
          <a:p>
            <a:pPr lvl="1"/>
            <a:r>
              <a:rPr lang="en-US" sz="2200" dirty="0"/>
              <a:t>Bound forms and </a:t>
            </a:r>
            <a:r>
              <a:rPr lang="en-US" sz="2200" dirty="0" err="1"/>
              <a:t>subforms</a:t>
            </a:r>
            <a:endParaRPr lang="en-US" sz="2200" dirty="0"/>
          </a:p>
          <a:p>
            <a:pPr lvl="1"/>
            <a:r>
              <a:rPr lang="en-US" sz="2200" dirty="0"/>
              <a:t>Data-hungry controls</a:t>
            </a:r>
          </a:p>
          <a:p>
            <a:pPr lvl="2"/>
            <a:r>
              <a:rPr lang="en-US" sz="1800" dirty="0"/>
              <a:t>Combo boxes</a:t>
            </a:r>
          </a:p>
          <a:p>
            <a:pPr lvl="2"/>
            <a:r>
              <a:rPr lang="en-US" sz="1800" dirty="0"/>
              <a:t>List boxes</a:t>
            </a:r>
          </a:p>
          <a:p>
            <a:pPr lvl="1"/>
            <a:r>
              <a:rPr lang="en-US" sz="2200" dirty="0"/>
              <a:t>Nested queries, including derived tables, subqueries, and unions</a:t>
            </a:r>
          </a:p>
          <a:p>
            <a:r>
              <a:rPr lang="en-US" sz="2400" dirty="0"/>
              <a:t>Un-optimized cloud-connected performance </a:t>
            </a:r>
            <a:r>
              <a:rPr lang="en-US" sz="2400" i="1" dirty="0"/>
              <a:t>will</a:t>
            </a:r>
            <a:r>
              <a:rPr lang="en-US" sz="2400" dirty="0"/>
              <a:t> slow to a crawl</a:t>
            </a:r>
          </a:p>
        </p:txBody>
      </p:sp>
    </p:spTree>
    <p:extLst>
      <p:ext uri="{BB962C8B-B14F-4D97-AF65-F5344CB8AC3E}">
        <p14:creationId xmlns:p14="http://schemas.microsoft.com/office/powerpoint/2010/main" val="20218536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Consider converting to SQL views all queries that include more than one table</a:t>
            </a:r>
          </a:p>
          <a:p>
            <a:pPr lvl="1"/>
            <a:r>
              <a:rPr lang="en-US" sz="2200" dirty="0"/>
              <a:t>Test each query when in doubt</a:t>
            </a:r>
          </a:p>
          <a:p>
            <a:pPr lvl="1"/>
            <a:r>
              <a:rPr lang="en-US" sz="2200" dirty="0"/>
              <a:t>What about a hybrid join of an Azure table/view with a local table?</a:t>
            </a:r>
          </a:p>
          <a:p>
            <a:r>
              <a:rPr lang="en-US" sz="2400" dirty="0"/>
              <a:t>Run the application with the VBA debugger looking for performance issues</a:t>
            </a:r>
          </a:p>
          <a:p>
            <a:r>
              <a:rPr lang="en-US" sz="2400" dirty="0"/>
              <a:t>Use temporary pass-through queries while in VBA </a:t>
            </a:r>
            <a:r>
              <a:rPr lang="en-US" sz="1800" i="1" dirty="0"/>
              <a:t>(more on this later)</a:t>
            </a:r>
            <a:endParaRPr lang="en-US" sz="2400" dirty="0"/>
          </a:p>
          <a:p>
            <a:r>
              <a:rPr lang="en-US" sz="2400" dirty="0"/>
              <a:t>Use ADO to invoke complex data procedures with many parameters</a:t>
            </a:r>
          </a:p>
        </p:txBody>
      </p:sp>
    </p:spTree>
    <p:extLst>
      <p:ext uri="{BB962C8B-B14F-4D97-AF65-F5344CB8AC3E}">
        <p14:creationId xmlns:p14="http://schemas.microsoft.com/office/powerpoint/2010/main" val="8251911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Cache scalar values that trigger database hits</a:t>
            </a:r>
          </a:p>
          <a:p>
            <a:pPr lvl="1"/>
            <a:r>
              <a:rPr lang="en-US" sz="2200" dirty="0"/>
              <a:t>Use the </a:t>
            </a:r>
            <a:r>
              <a:rPr lang="en-US" sz="2200" dirty="0" err="1"/>
              <a:t>TempVars</a:t>
            </a:r>
            <a:r>
              <a:rPr lang="en-US" sz="2200" dirty="0"/>
              <a:t> collection for best reliability and flexibility</a:t>
            </a:r>
          </a:p>
          <a:p>
            <a:pPr lvl="1"/>
            <a:r>
              <a:rPr lang="en-US" sz="2200" dirty="0"/>
              <a:t>Use global VBA variables cautiously</a:t>
            </a:r>
          </a:p>
          <a:p>
            <a:r>
              <a:rPr lang="en-US" sz="2400" dirty="0"/>
              <a:t>Cache static lookup tables in a local ACCDB</a:t>
            </a:r>
          </a:p>
          <a:p>
            <a:pPr lvl="1"/>
            <a:r>
              <a:rPr lang="en-US" sz="2200" dirty="0"/>
              <a:t>At startup</a:t>
            </a:r>
          </a:p>
          <a:p>
            <a:pPr lvl="1"/>
            <a:r>
              <a:rPr lang="en-US" sz="2200" dirty="0"/>
              <a:t>or upon first access</a:t>
            </a:r>
          </a:p>
          <a:p>
            <a:r>
              <a:rPr lang="en-US" sz="2400" dirty="0"/>
              <a:t>Avoid domain aggregate VBA functions (</a:t>
            </a:r>
            <a:r>
              <a:rPr lang="en-US" sz="1800" dirty="0" err="1"/>
              <a:t>DSum</a:t>
            </a:r>
            <a:r>
              <a:rPr lang="en-US" sz="1800" dirty="0"/>
              <a:t>, </a:t>
            </a:r>
            <a:r>
              <a:rPr lang="en-US" sz="1800" dirty="0" err="1"/>
              <a:t>DLookup</a:t>
            </a:r>
            <a:r>
              <a:rPr lang="en-US" sz="1800" dirty="0"/>
              <a:t>, </a:t>
            </a:r>
            <a:r>
              <a:rPr lang="en-US" sz="1800" dirty="0" err="1"/>
              <a:t>etc</a:t>
            </a:r>
            <a:r>
              <a:rPr lang="en-US" sz="2400" dirty="0"/>
              <a:t>)</a:t>
            </a:r>
          </a:p>
          <a:p>
            <a:r>
              <a:rPr lang="en-US" sz="2400" dirty="0"/>
              <a:t>Consider unbound forms</a:t>
            </a:r>
          </a:p>
          <a:p>
            <a:pPr lvl="1"/>
            <a:r>
              <a:rPr lang="en-US" sz="2200" dirty="0"/>
              <a:t>Candidates: simple data entry forms</a:t>
            </a:r>
          </a:p>
          <a:p>
            <a:pPr lvl="1"/>
            <a:r>
              <a:rPr lang="en-US" sz="2200" dirty="0"/>
              <a:t>Difficult to do when </a:t>
            </a:r>
            <a:r>
              <a:rPr lang="en-US" sz="2200" dirty="0" err="1"/>
              <a:t>subforms</a:t>
            </a:r>
            <a:r>
              <a:rPr lang="en-US" sz="2200" dirty="0"/>
              <a:t> are involved</a:t>
            </a:r>
          </a:p>
        </p:txBody>
      </p:sp>
    </p:spTree>
    <p:extLst>
      <p:ext uri="{BB962C8B-B14F-4D97-AF65-F5344CB8AC3E}">
        <p14:creationId xmlns:p14="http://schemas.microsoft.com/office/powerpoint/2010/main" val="40677487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Convert your custom VBA functions called in queries</a:t>
            </a:r>
            <a:br>
              <a:rPr lang="en-US" sz="2400" dirty="0"/>
            </a:br>
            <a:r>
              <a:rPr lang="en-US" sz="2400" dirty="0"/>
              <a:t> to SQL UDFs (</a:t>
            </a:r>
            <a:r>
              <a:rPr lang="en-US" sz="1800" dirty="0"/>
              <a:t>User-Defined Functions</a:t>
            </a:r>
            <a:r>
              <a:rPr lang="en-US" sz="2400" dirty="0"/>
              <a:t>)</a:t>
            </a:r>
          </a:p>
          <a:p>
            <a:pPr lvl="1"/>
            <a:r>
              <a:rPr lang="en-US" sz="2200" dirty="0"/>
              <a:t>You have to become good at T-SQL</a:t>
            </a:r>
          </a:p>
          <a:p>
            <a:pPr lvl="1"/>
            <a:r>
              <a:rPr lang="en-US" sz="2200" dirty="0"/>
              <a:t>Do this before converting your Access queries to SQL views</a:t>
            </a:r>
          </a:p>
          <a:p>
            <a:pPr lvl="1"/>
            <a:r>
              <a:rPr lang="en-US" sz="2200" dirty="0"/>
              <a:t>Not all VBA intrinsic functions have a direct counterpart in T-SQL</a:t>
            </a:r>
          </a:p>
          <a:p>
            <a:pPr lvl="2"/>
            <a:r>
              <a:rPr lang="en-US" sz="1800" dirty="0"/>
              <a:t>Date() = </a:t>
            </a:r>
            <a:r>
              <a:rPr lang="en-US" sz="1800" dirty="0" err="1"/>
              <a:t>GetDate</a:t>
            </a:r>
            <a:r>
              <a:rPr lang="en-US" sz="1800" dirty="0"/>
              <a:t>()</a:t>
            </a:r>
          </a:p>
          <a:p>
            <a:pPr lvl="2"/>
            <a:r>
              <a:rPr lang="en-US" sz="1800" dirty="0"/>
              <a:t>IIF() is available in the most recent versions of SQL Server</a:t>
            </a:r>
          </a:p>
          <a:p>
            <a:pPr lvl="2"/>
            <a:r>
              <a:rPr lang="en-US" sz="1800" dirty="0"/>
              <a:t>Otherwise, IIF() = use the Case construct</a:t>
            </a:r>
          </a:p>
          <a:p>
            <a:pPr lvl="2"/>
            <a:r>
              <a:rPr lang="en-US" sz="1800" dirty="0"/>
              <a:t>Switch() and Choose() = use Case construct</a:t>
            </a:r>
          </a:p>
          <a:p>
            <a:pPr lvl="2"/>
            <a:r>
              <a:rPr lang="en-US" sz="1800" dirty="0"/>
              <a:t>Data type conversions = Cast() or Convert()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936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Appendix: Tips for optimizing cloud-data Access applications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Convert action queries</a:t>
            </a:r>
            <a:endParaRPr lang="en-US" sz="2000" dirty="0"/>
          </a:p>
          <a:p>
            <a:pPr lvl="1"/>
            <a:r>
              <a:rPr lang="en-US" sz="2000" dirty="0"/>
              <a:t>Temporary pass-through queries for simple one-table actions</a:t>
            </a:r>
          </a:p>
          <a:p>
            <a:pPr lvl="2"/>
            <a:r>
              <a:rPr lang="en-US" dirty="0"/>
              <a:t>Build the add, update, delete SQL in VBA code</a:t>
            </a:r>
          </a:p>
          <a:p>
            <a:pPr lvl="2"/>
            <a:r>
              <a:rPr lang="en-US" dirty="0"/>
              <a:t>Must use SQL Server T-SQL syntax, not Access SQL</a:t>
            </a:r>
          </a:p>
          <a:p>
            <a:pPr lvl="1"/>
            <a:r>
              <a:rPr lang="en-US" dirty="0"/>
              <a:t>Permanent pass-through queries</a:t>
            </a:r>
          </a:p>
          <a:p>
            <a:pPr lvl="2"/>
            <a:r>
              <a:rPr lang="en-US" dirty="0"/>
              <a:t>Stores the connection string</a:t>
            </a:r>
          </a:p>
          <a:p>
            <a:pPr lvl="2"/>
            <a:r>
              <a:rPr lang="en-US" dirty="0"/>
              <a:t>Just replace the SQL when you need to run it</a:t>
            </a:r>
          </a:p>
          <a:p>
            <a:pPr lvl="1"/>
            <a:r>
              <a:rPr lang="en-US" sz="2000" dirty="0"/>
              <a:t>Use SQL stored procedures</a:t>
            </a:r>
          </a:p>
          <a:p>
            <a:pPr lvl="2"/>
            <a:r>
              <a:rPr lang="en-US" sz="1600" dirty="0"/>
              <a:t>Complex multi-join action queries</a:t>
            </a:r>
          </a:p>
          <a:p>
            <a:pPr lvl="2"/>
            <a:r>
              <a:rPr lang="en-US" sz="1600" dirty="0"/>
              <a:t>Complex multi-table updates that your VBA does with multiple action queries</a:t>
            </a:r>
          </a:p>
          <a:p>
            <a:pPr lvl="2"/>
            <a:r>
              <a:rPr lang="en-US" sz="1600" dirty="0"/>
              <a:t>Best run by setting up ADODB command object to reference the stored proc</a:t>
            </a:r>
          </a:p>
          <a:p>
            <a:pPr lvl="2"/>
            <a:r>
              <a:rPr lang="en-US" sz="1600" dirty="0"/>
              <a:t>Can also be run using pass-through queries. Just specify stored procedure name and provide parameters</a:t>
            </a:r>
          </a:p>
        </p:txBody>
      </p:sp>
    </p:spTree>
    <p:extLst>
      <p:ext uri="{BB962C8B-B14F-4D97-AF65-F5344CB8AC3E}">
        <p14:creationId xmlns:p14="http://schemas.microsoft.com/office/powerpoint/2010/main" val="18600209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D43826-D3F7-4D32-807C-049B973BB4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  <a:p>
            <a:r>
              <a:rPr lang="en-US" dirty="0"/>
              <a:t>Access in a Cloud-First, Mobile-First World</a:t>
            </a:r>
          </a:p>
          <a:p>
            <a:r>
              <a:rPr lang="en-US" dirty="0"/>
              <a:t>Migrating Access Data to SQL Server</a:t>
            </a:r>
          </a:p>
          <a:p>
            <a:r>
              <a:rPr lang="en-US" dirty="0"/>
              <a:t>Migrating the Access Data to Azure SQLDB</a:t>
            </a:r>
          </a:p>
          <a:p>
            <a:r>
              <a:rPr lang="en-US" dirty="0"/>
              <a:t>Migrating the Access Application to an Azure VM</a:t>
            </a:r>
          </a:p>
          <a:p>
            <a:r>
              <a:rPr lang="en-US" dirty="0"/>
              <a:t>Conclusions</a:t>
            </a:r>
          </a:p>
          <a:p>
            <a:r>
              <a:rPr lang="en-US" dirty="0"/>
              <a:t>Q&amp;A</a:t>
            </a:r>
          </a:p>
          <a:p>
            <a:r>
              <a:rPr lang="en-US" dirty="0"/>
              <a:t>Appendix: Tips for optimizing cloud-data Access applications</a:t>
            </a:r>
          </a:p>
        </p:txBody>
      </p:sp>
    </p:spTree>
    <p:extLst>
      <p:ext uri="{BB962C8B-B14F-4D97-AF65-F5344CB8AC3E}">
        <p14:creationId xmlns:p14="http://schemas.microsoft.com/office/powerpoint/2010/main" val="2563550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George Young – </a:t>
            </a:r>
            <a:r>
              <a:rPr lang="en-US" dirty="0">
                <a:hlinkClick r:id="rId2"/>
              </a:rPr>
              <a:t>gcyoung@dawsonbutte.net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Started in the early 1990’s with Lotus 123 LCL, then VBA in Excel, then Access</a:t>
            </a:r>
          </a:p>
          <a:p>
            <a:pPr lvl="1"/>
            <a:r>
              <a:rPr lang="en-US" dirty="0"/>
              <a:t>Self-taught web development – CGI, then ASP classic, then .NET</a:t>
            </a:r>
          </a:p>
          <a:p>
            <a:pPr lvl="1"/>
            <a:r>
              <a:rPr lang="en-US" dirty="0"/>
              <a:t>Co-founder Bourbon Street Software – Internet Marauder</a:t>
            </a:r>
          </a:p>
          <a:p>
            <a:pPr lvl="1"/>
            <a:r>
              <a:rPr lang="en-US" dirty="0"/>
              <a:t>Microsoft SDE from 1997 – 2009</a:t>
            </a:r>
          </a:p>
          <a:p>
            <a:pPr lvl="1"/>
            <a:r>
              <a:rPr lang="en-US" dirty="0"/>
              <a:t>Spoken at user groups and conferences on Access and ASP.NET</a:t>
            </a:r>
          </a:p>
          <a:p>
            <a:pPr lvl="2"/>
            <a:r>
              <a:rPr lang="en-US" dirty="0"/>
              <a:t>Access Day, SharePoint Saturday, Denver Dev Day, Access </a:t>
            </a:r>
            <a:r>
              <a:rPr lang="en-US" dirty="0" err="1"/>
              <a:t>España</a:t>
            </a:r>
            <a:r>
              <a:rPr lang="en-US" dirty="0"/>
              <a:t> AUG, Access SQL Server AUG</a:t>
            </a:r>
          </a:p>
          <a:p>
            <a:pPr lvl="1"/>
            <a:r>
              <a:rPr lang="en-US" dirty="0"/>
              <a:t>President, Dawson Butte Software</a:t>
            </a:r>
          </a:p>
          <a:p>
            <a:pPr lvl="2"/>
            <a:r>
              <a:rPr lang="en-US" dirty="0"/>
              <a:t>Small, independent consultant</a:t>
            </a:r>
          </a:p>
          <a:p>
            <a:pPr lvl="2"/>
            <a:r>
              <a:rPr lang="en-US" dirty="0"/>
              <a:t>Primarily .NET, often with Access somewhere in the picture</a:t>
            </a:r>
          </a:p>
          <a:p>
            <a:pPr lvl="2"/>
            <a:r>
              <a:rPr lang="en-US" dirty="0"/>
              <a:t>Clients include City of Denver and Hewlett-Packard (HP)</a:t>
            </a:r>
          </a:p>
          <a:p>
            <a:pPr lvl="1"/>
            <a:r>
              <a:rPr lang="en-US" dirty="0"/>
              <a:t>President, Denver Area Access Users Group 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1822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Rapid shift from Windows clients to heterogenous systems</a:t>
            </a:r>
          </a:p>
          <a:p>
            <a:pPr lvl="1"/>
            <a:r>
              <a:rPr lang="en-US" dirty="0"/>
              <a:t>Many operating systems, many device sizes</a:t>
            </a:r>
          </a:p>
          <a:p>
            <a:pPr lvl="1"/>
            <a:r>
              <a:rPr lang="en-US" dirty="0"/>
              <a:t>More people “compute” using phones than computers</a:t>
            </a:r>
          </a:p>
          <a:p>
            <a:r>
              <a:rPr lang="en-US" dirty="0"/>
              <a:t>Microsoft apparently emphasizing the Cloud over Windows</a:t>
            </a:r>
          </a:p>
          <a:p>
            <a:pPr lvl="1"/>
            <a:r>
              <a:rPr lang="en-US" dirty="0"/>
              <a:t>Windows Mobile ended, Windows 10 free, apps launched on other OSes</a:t>
            </a:r>
          </a:p>
          <a:p>
            <a:pPr lvl="1"/>
            <a:r>
              <a:rPr lang="en-US" dirty="0"/>
              <a:t>Azure the primary growth driver, MSFT up 200% under Nadella</a:t>
            </a:r>
          </a:p>
          <a:p>
            <a:pPr lvl="1"/>
            <a:r>
              <a:rPr lang="en-US" dirty="0"/>
              <a:t>Recent re-org moved the Windows org under two divisions</a:t>
            </a:r>
          </a:p>
          <a:p>
            <a:r>
              <a:rPr lang="en-US" dirty="0"/>
              <a:t>How can Access remain relevant?</a:t>
            </a:r>
          </a:p>
          <a:p>
            <a:pPr lvl="1"/>
            <a:r>
              <a:rPr lang="en-US" dirty="0"/>
              <a:t>It is a Windows-only client application</a:t>
            </a:r>
          </a:p>
          <a:p>
            <a:pPr lvl="1"/>
            <a:r>
              <a:rPr lang="en-US" dirty="0"/>
              <a:t>It has no “native” mobile or cloud story</a:t>
            </a:r>
          </a:p>
          <a:p>
            <a:pPr lvl="1"/>
            <a:r>
              <a:rPr lang="en-US" dirty="0"/>
              <a:t>Are we hosed?</a:t>
            </a:r>
          </a:p>
        </p:txBody>
      </p:sp>
    </p:spTree>
    <p:extLst>
      <p:ext uri="{BB962C8B-B14F-4D97-AF65-F5344CB8AC3E}">
        <p14:creationId xmlns:p14="http://schemas.microsoft.com/office/powerpoint/2010/main" val="1204173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92069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What are Access’ strengths?</a:t>
            </a:r>
          </a:p>
          <a:p>
            <a:pPr lvl="1"/>
            <a:r>
              <a:rPr lang="en-US" dirty="0"/>
              <a:t>Great visual database designer</a:t>
            </a:r>
          </a:p>
          <a:p>
            <a:pPr lvl="1"/>
            <a:r>
              <a:rPr lang="en-US" dirty="0"/>
              <a:t>Great forms/reports RAD tool</a:t>
            </a:r>
          </a:p>
          <a:p>
            <a:pPr lvl="1"/>
            <a:r>
              <a:rPr lang="en-US" dirty="0"/>
              <a:t>Great rich-client application</a:t>
            </a:r>
          </a:p>
          <a:p>
            <a:pPr lvl="2"/>
            <a:r>
              <a:rPr lang="en-US" dirty="0"/>
              <a:t>Validation</a:t>
            </a:r>
          </a:p>
          <a:p>
            <a:pPr lvl="2"/>
            <a:r>
              <a:rPr lang="en-US" dirty="0"/>
              <a:t>Native Windows performance</a:t>
            </a:r>
          </a:p>
          <a:p>
            <a:pPr lvl="2"/>
            <a:r>
              <a:rPr lang="en-US" dirty="0"/>
              <a:t>Win 32 and Microsoft Office integration</a:t>
            </a:r>
          </a:p>
          <a:p>
            <a:r>
              <a:rPr lang="en-US" dirty="0"/>
              <a:t>Can we keep Access and its strengths, and be relevant in this cloud and mobile world?</a:t>
            </a:r>
          </a:p>
        </p:txBody>
      </p:sp>
    </p:spTree>
    <p:extLst>
      <p:ext uri="{BB962C8B-B14F-4D97-AF65-F5344CB8AC3E}">
        <p14:creationId xmlns:p14="http://schemas.microsoft.com/office/powerpoint/2010/main" val="2352426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Access in a Cloud-First Mobile-First World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0458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/>
              <a:t>So, can we get Access itself in the Cloud?</a:t>
            </a:r>
          </a:p>
          <a:p>
            <a:r>
              <a:rPr lang="en-US" dirty="0"/>
              <a:t>Put the Access application in a Cloud Virtual Machine</a:t>
            </a:r>
          </a:p>
          <a:p>
            <a:pPr lvl="1"/>
            <a:r>
              <a:rPr lang="en-US" dirty="0"/>
              <a:t>Drivers on one machine, with full install permissions</a:t>
            </a:r>
          </a:p>
          <a:p>
            <a:pPr lvl="1"/>
            <a:r>
              <a:rPr lang="en-US" dirty="0"/>
              <a:t>Only open port required is RDP/UDP, or even HTTPS (443)</a:t>
            </a:r>
          </a:p>
          <a:p>
            <a:pPr lvl="1"/>
            <a:r>
              <a:rPr lang="en-US" dirty="0"/>
              <a:t>Access application can run anywhere with a VM Client</a:t>
            </a:r>
          </a:p>
          <a:p>
            <a:pPr lvl="2"/>
            <a:r>
              <a:rPr lang="en-US" dirty="0"/>
              <a:t>iOS – iPad</a:t>
            </a:r>
          </a:p>
          <a:p>
            <a:pPr lvl="2"/>
            <a:r>
              <a:rPr lang="en-US" dirty="0"/>
              <a:t>Android – Tablets</a:t>
            </a:r>
          </a:p>
          <a:p>
            <a:pPr lvl="1"/>
            <a:r>
              <a:rPr lang="en-US" dirty="0"/>
              <a:t>Users may access the application from remote locations </a:t>
            </a:r>
          </a:p>
          <a:p>
            <a:r>
              <a:rPr lang="en-US" dirty="0"/>
              <a:t>General deployment and installation headaches are gone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5633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Access Data to SQL Server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Use SQL Server Migration Assistant for Access to migrate the data to a local SQL Server </a:t>
            </a:r>
          </a:p>
          <a:p>
            <a:pPr lvl="1"/>
            <a:r>
              <a:rPr lang="en-US" dirty="0"/>
              <a:t>Optional – can migrate straight to Azure SQLDN -- but a much better dev experience</a:t>
            </a:r>
          </a:p>
          <a:p>
            <a:pPr lvl="1"/>
            <a:r>
              <a:rPr lang="en-US" dirty="0"/>
              <a:t>SQL Server Developer Edition is now free</a:t>
            </a:r>
          </a:p>
          <a:p>
            <a:r>
              <a:rPr lang="en-US" dirty="0"/>
              <a:t>Copy the Access application and hook up to the SQL Server database</a:t>
            </a:r>
          </a:p>
          <a:p>
            <a:r>
              <a:rPr lang="en-US" dirty="0"/>
              <a:t>Test! Test! Test! 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2263806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Access Data to Azure SQLDB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Azure Portal, create an Azure SQLDB Server</a:t>
            </a:r>
          </a:p>
          <a:p>
            <a:r>
              <a:rPr lang="en-US" dirty="0"/>
              <a:t>Use SQL Server Management Studio to deploy the database to the Azure SQLDB Server</a:t>
            </a:r>
          </a:p>
          <a:p>
            <a:r>
              <a:rPr lang="en-US" dirty="0"/>
              <a:t>Copy the Access application and hook up to the Azure SQLDB database</a:t>
            </a:r>
          </a:p>
          <a:p>
            <a:r>
              <a:rPr lang="en-US" dirty="0"/>
              <a:t>Test! Test! Test! </a:t>
            </a:r>
          </a:p>
          <a:p>
            <a:r>
              <a:rPr lang="en-US" dirty="0"/>
              <a:t>Perf! Perf! Perf! </a:t>
            </a:r>
          </a:p>
          <a:p>
            <a:r>
              <a:rPr lang="en-US" dirty="0"/>
              <a:t>This stage is where your performance problems will be most evident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1340522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D4FDAF-AFEA-4251-97A7-A19E0A8898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Migrating the Access application to an Azure Virtual Machine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7C10F13-4F48-4BE8-8414-A6F545CCC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In the Azure Portal, create an Azure Virtual Machine</a:t>
            </a:r>
          </a:p>
          <a:p>
            <a:pPr lvl="1"/>
            <a:r>
              <a:rPr lang="en-US" dirty="0"/>
              <a:t>Two types: Classic and ARM</a:t>
            </a:r>
          </a:p>
          <a:p>
            <a:pPr lvl="1"/>
            <a:r>
              <a:rPr lang="en-US" dirty="0"/>
              <a:t>Classic is easier to change default ports</a:t>
            </a:r>
          </a:p>
          <a:p>
            <a:pPr lvl="1"/>
            <a:r>
              <a:rPr lang="en-US" dirty="0"/>
              <a:t>If user environment is locked down, set VM to port 443 (https)</a:t>
            </a:r>
          </a:p>
          <a:p>
            <a:pPr lvl="1"/>
            <a:r>
              <a:rPr lang="en-US" dirty="0"/>
              <a:t>Add Remote Desktop users</a:t>
            </a:r>
          </a:p>
          <a:p>
            <a:r>
              <a:rPr lang="en-US" dirty="0"/>
              <a:t>Use the Office Deployment Tool to set up Office in the VM</a:t>
            </a:r>
          </a:p>
          <a:p>
            <a:r>
              <a:rPr lang="en-US" dirty="0"/>
              <a:t>Deploy the Access application to the VM</a:t>
            </a:r>
          </a:p>
          <a:p>
            <a:pPr lvl="1"/>
            <a:r>
              <a:rPr lang="en-US" dirty="0"/>
              <a:t>One approach: </a:t>
            </a:r>
          </a:p>
          <a:p>
            <a:pPr lvl="2"/>
            <a:r>
              <a:rPr lang="en-US" dirty="0"/>
              <a:t>Copy of Access application in each user’s </a:t>
            </a:r>
            <a:r>
              <a:rPr lang="en-US" dirty="0" err="1"/>
              <a:t>AppData</a:t>
            </a:r>
            <a:r>
              <a:rPr lang="en-US" dirty="0"/>
              <a:t> folder</a:t>
            </a:r>
          </a:p>
          <a:p>
            <a:pPr lvl="2"/>
            <a:r>
              <a:rPr lang="en-US" dirty="0"/>
              <a:t>Desktop shortcut in Users\Public\Desktop</a:t>
            </a:r>
          </a:p>
          <a:p>
            <a:r>
              <a:rPr lang="en-US" dirty="0"/>
              <a:t>DEMO</a:t>
            </a:r>
          </a:p>
        </p:txBody>
      </p:sp>
    </p:spTree>
    <p:extLst>
      <p:ext uri="{BB962C8B-B14F-4D97-AF65-F5344CB8AC3E}">
        <p14:creationId xmlns:p14="http://schemas.microsoft.com/office/powerpoint/2010/main" val="3775822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4">
      <a:dk1>
        <a:srgbClr val="D9D9D9"/>
      </a:dk1>
      <a:lt1>
        <a:srgbClr val="640000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283</TotalTime>
  <Words>1219</Words>
  <Application>Microsoft Office PowerPoint</Application>
  <PresentationFormat>Widescreen</PresentationFormat>
  <Paragraphs>171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Microsoft Access: Hybrid Cloud Superstar Part I</vt:lpstr>
      <vt:lpstr>Agenda</vt:lpstr>
      <vt:lpstr>Introductions</vt:lpstr>
      <vt:lpstr>Access in a Cloud-First Mobile-First World</vt:lpstr>
      <vt:lpstr>Access in a Cloud-First Mobile-First World</vt:lpstr>
      <vt:lpstr>Access in a Cloud-First Mobile-First World</vt:lpstr>
      <vt:lpstr>Migrating Access Data to SQL Server</vt:lpstr>
      <vt:lpstr>Migrating Access Data to Azure SQLDB</vt:lpstr>
      <vt:lpstr>Migrating the Access application to an Azure Virtual Machine</vt:lpstr>
      <vt:lpstr>Migrating the Access application to an Azure Virtual Machine</vt:lpstr>
      <vt:lpstr>Conclusions</vt:lpstr>
      <vt:lpstr>Q&amp;A</vt:lpstr>
      <vt:lpstr>Resources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  <vt:lpstr>Appendix: Tips for optimizing cloud-data Access applications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From AWA to MVC in 20 Minutes</dc:title>
  <dc:creator>George Young</dc:creator>
  <cp:lastModifiedBy>George Young</cp:lastModifiedBy>
  <cp:revision>54</cp:revision>
  <dcterms:created xsi:type="dcterms:W3CDTF">2017-07-18T21:33:34Z</dcterms:created>
  <dcterms:modified xsi:type="dcterms:W3CDTF">2019-01-18T00:34:30Z</dcterms:modified>
</cp:coreProperties>
</file>