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257" r:id="rId5"/>
    <p:sldId id="289" r:id="rId6"/>
    <p:sldId id="265" r:id="rId7"/>
    <p:sldId id="258" r:id="rId8"/>
    <p:sldId id="290" r:id="rId9"/>
    <p:sldId id="291" r:id="rId10"/>
    <p:sldId id="271" r:id="rId11"/>
    <p:sldId id="270"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373A"/>
    <a:srgbClr val="F9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75" autoAdjust="0"/>
    <p:restoredTop sz="93842" autoAdjust="0"/>
  </p:normalViewPr>
  <p:slideViewPr>
    <p:cSldViewPr snapToGrid="0">
      <p:cViewPr varScale="1">
        <p:scale>
          <a:sx n="60" d="100"/>
          <a:sy n="60" d="100"/>
        </p:scale>
        <p:origin x="76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16FA4E-245F-41D7-A04D-2C07828FC123}" type="datetimeFigureOut">
              <a:rPr lang="en-US" smtClean="0"/>
              <a:t>6/3/2018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BD2FBE-7490-4D9A-A47A-59D8A93926FD}"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BD2FBE-7490-4D9A-A47A-59D8A93926FD}" type="slidenum">
              <a:rPr lang="en-US" smtClean="0"/>
              <a:t>1</a:t>
            </a:fld>
            <a:endParaRPr lang="en-US"/>
          </a:p>
        </p:txBody>
      </p:sp>
    </p:spTree>
    <p:extLst>
      <p:ext uri="{BB962C8B-B14F-4D97-AF65-F5344CB8AC3E}">
        <p14:creationId xmlns:p14="http://schemas.microsoft.com/office/powerpoint/2010/main" val="3494632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BD2FBE-7490-4D9A-A47A-59D8A93926FD}" type="slidenum">
              <a:rPr lang="en-US" smtClean="0"/>
              <a:t>3</a:t>
            </a:fld>
            <a:endParaRPr lang="en-US"/>
          </a:p>
        </p:txBody>
      </p:sp>
    </p:spTree>
    <p:extLst>
      <p:ext uri="{BB962C8B-B14F-4D97-AF65-F5344CB8AC3E}">
        <p14:creationId xmlns:p14="http://schemas.microsoft.com/office/powerpoint/2010/main" val="1108186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BD2FBE-7490-4D9A-A47A-59D8A93926FD}" type="slidenum">
              <a:rPr lang="en-US" smtClean="0"/>
              <a:t>4</a:t>
            </a:fld>
            <a:endParaRPr lang="en-US"/>
          </a:p>
        </p:txBody>
      </p:sp>
    </p:spTree>
    <p:extLst>
      <p:ext uri="{BB962C8B-B14F-4D97-AF65-F5344CB8AC3E}">
        <p14:creationId xmlns:p14="http://schemas.microsoft.com/office/powerpoint/2010/main" val="3607989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BD2FBE-7490-4D9A-A47A-59D8A93926FD}" type="slidenum">
              <a:rPr lang="en-US" smtClean="0"/>
              <a:t>5</a:t>
            </a:fld>
            <a:endParaRPr lang="en-US"/>
          </a:p>
        </p:txBody>
      </p:sp>
    </p:spTree>
    <p:extLst>
      <p:ext uri="{BB962C8B-B14F-4D97-AF65-F5344CB8AC3E}">
        <p14:creationId xmlns:p14="http://schemas.microsoft.com/office/powerpoint/2010/main" val="4112705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BD2FBE-7490-4D9A-A47A-59D8A93926F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4683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https://products.office.com/en-US/office-insider?tab=Windows-Desktop</a:t>
            </a:r>
          </a:p>
          <a:p>
            <a:endParaRPr lang="en-US" dirty="0"/>
          </a:p>
          <a:p>
            <a:r>
              <a:rPr lang="en-US" sz="1200" b="0" i="0" kern="1200" dirty="0">
                <a:solidFill>
                  <a:schemeClr val="tx1"/>
                </a:solidFill>
                <a:effectLst/>
                <a:latin typeface="+mn-lt"/>
                <a:ea typeface="+mn-ea"/>
                <a:cs typeface="+mn-cs"/>
              </a:rPr>
              <a:t>By becoming an Office Insider, you can get early access to the latest Office innovations. Your feedback goes directly to Microsoft product teams and will help make Office even better for users worldwide.</a:t>
            </a:r>
          </a:p>
          <a:p>
            <a:endParaRPr lang="en-US" dirty="0"/>
          </a:p>
        </p:txBody>
      </p:sp>
      <p:sp>
        <p:nvSpPr>
          <p:cNvPr id="4" name="Slide Number Placeholder 3"/>
          <p:cNvSpPr>
            <a:spLocks noGrp="1"/>
          </p:cNvSpPr>
          <p:nvPr>
            <p:ph type="sldNum" sz="quarter" idx="10"/>
          </p:nvPr>
        </p:nvSpPr>
        <p:spPr/>
        <p:txBody>
          <a:bodyPr/>
          <a:lstStyle/>
          <a:p>
            <a:fld id="{37BD2FBE-7490-4D9A-A47A-59D8A93926FD}" type="slidenum">
              <a:rPr lang="en-US" smtClean="0"/>
              <a:t>8</a:t>
            </a:fld>
            <a:endParaRPr lang="en-US"/>
          </a:p>
        </p:txBody>
      </p:sp>
    </p:spTree>
    <p:extLst>
      <p:ext uri="{BB962C8B-B14F-4D97-AF65-F5344CB8AC3E}">
        <p14:creationId xmlns:p14="http://schemas.microsoft.com/office/powerpoint/2010/main" val="3613813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BD2FBE-7490-4D9A-A47A-59D8A93926FD}" type="slidenum">
              <a:rPr lang="en-US" smtClean="0"/>
              <a:t>9</a:t>
            </a:fld>
            <a:endParaRPr lang="en-US"/>
          </a:p>
        </p:txBody>
      </p:sp>
    </p:spTree>
    <p:extLst>
      <p:ext uri="{BB962C8B-B14F-4D97-AF65-F5344CB8AC3E}">
        <p14:creationId xmlns:p14="http://schemas.microsoft.com/office/powerpoint/2010/main" val="23187598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rgbClr val="C00000"/>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Rectangle 6"/>
          <p:cNvSpPr/>
          <p:nvPr userDrawn="1"/>
        </p:nvSpPr>
        <p:spPr>
          <a:xfrm>
            <a:off x="0" y="6305550"/>
            <a:ext cx="12192000" cy="552450"/>
          </a:xfrm>
          <a:prstGeom prst="rect">
            <a:avLst/>
          </a:prstGeom>
          <a:solidFill>
            <a:srgbClr val="A4373A"/>
          </a:solidFill>
          <a:ln>
            <a:solidFill>
              <a:srgbClr val="9BAF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49CA4"/>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28255" y="6453991"/>
            <a:ext cx="237721" cy="283896"/>
          </a:xfrm>
          <a:prstGeom prst="rect">
            <a:avLst/>
          </a:prstGeom>
        </p:spPr>
      </p:pic>
    </p:spTree>
    <p:extLst>
      <p:ext uri="{BB962C8B-B14F-4D97-AF65-F5344CB8AC3E}">
        <p14:creationId xmlns:p14="http://schemas.microsoft.com/office/powerpoint/2010/main" val="2158652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0DA746-CA4E-4632-9879-43641E9387F7}" type="datetimeFigureOut">
              <a:rPr lang="en-US" smtClean="0"/>
              <a:t>6/3/2018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200DE5-B8DA-4DD5-96CD-BE25A61DA9DA}" type="slidenum">
              <a:rPr lang="en-US" smtClean="0"/>
              <a:t>‹#›</a:t>
            </a:fld>
            <a:endParaRPr lang="en-US"/>
          </a:p>
        </p:txBody>
      </p:sp>
    </p:spTree>
    <p:extLst>
      <p:ext uri="{BB962C8B-B14F-4D97-AF65-F5344CB8AC3E}">
        <p14:creationId xmlns:p14="http://schemas.microsoft.com/office/powerpoint/2010/main" val="3827622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0DA746-CA4E-4632-9879-43641E9387F7}" type="datetimeFigureOut">
              <a:rPr lang="en-US" smtClean="0"/>
              <a:t>6/3/2018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200DE5-B8DA-4DD5-96CD-BE25A61DA9DA}" type="slidenum">
              <a:rPr lang="en-US" smtClean="0"/>
              <a:t>‹#›</a:t>
            </a:fld>
            <a:endParaRPr lang="en-US"/>
          </a:p>
        </p:txBody>
      </p:sp>
    </p:spTree>
    <p:extLst>
      <p:ext uri="{BB962C8B-B14F-4D97-AF65-F5344CB8AC3E}">
        <p14:creationId xmlns:p14="http://schemas.microsoft.com/office/powerpoint/2010/main" val="4139442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00000"/>
                </a:solidFill>
              </a:defRPr>
            </a:lvl1p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0" y="6305550"/>
            <a:ext cx="12192000" cy="552450"/>
          </a:xfrm>
          <a:prstGeom prst="rect">
            <a:avLst/>
          </a:prstGeom>
          <a:solidFill>
            <a:srgbClr val="A4373A"/>
          </a:solidFill>
          <a:ln>
            <a:solidFill>
              <a:srgbClr val="9BAF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49CA4"/>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28255" y="6453991"/>
            <a:ext cx="237721" cy="283896"/>
          </a:xfrm>
          <a:prstGeom prst="rect">
            <a:avLst/>
          </a:prstGeom>
        </p:spPr>
      </p:pic>
    </p:spTree>
    <p:extLst>
      <p:ext uri="{BB962C8B-B14F-4D97-AF65-F5344CB8AC3E}">
        <p14:creationId xmlns:p14="http://schemas.microsoft.com/office/powerpoint/2010/main" val="523608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C00000"/>
                </a:solidFill>
              </a:defRPr>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E0DA746-CA4E-4632-9879-43641E9387F7}" type="datetimeFigureOut">
              <a:rPr lang="en-US" smtClean="0"/>
              <a:t>6/3/2018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200DE5-B8DA-4DD5-96CD-BE25A61DA9DA}" type="slidenum">
              <a:rPr lang="en-US" smtClean="0"/>
              <a:t>‹#›</a:t>
            </a:fld>
            <a:endParaRPr lang="en-US"/>
          </a:p>
        </p:txBody>
      </p:sp>
      <p:sp>
        <p:nvSpPr>
          <p:cNvPr id="7" name="Rectangle 6"/>
          <p:cNvSpPr/>
          <p:nvPr userDrawn="1"/>
        </p:nvSpPr>
        <p:spPr>
          <a:xfrm>
            <a:off x="0" y="6305550"/>
            <a:ext cx="12192000" cy="552450"/>
          </a:xfrm>
          <a:prstGeom prst="rect">
            <a:avLst/>
          </a:prstGeom>
          <a:solidFill>
            <a:srgbClr val="A4373A"/>
          </a:solidFill>
          <a:ln>
            <a:solidFill>
              <a:srgbClr val="9BAF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49CA4"/>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28255" y="6453991"/>
            <a:ext cx="237721" cy="283896"/>
          </a:xfrm>
          <a:prstGeom prst="rect">
            <a:avLst/>
          </a:prstGeom>
        </p:spPr>
      </p:pic>
    </p:spTree>
    <p:extLst>
      <p:ext uri="{BB962C8B-B14F-4D97-AF65-F5344CB8AC3E}">
        <p14:creationId xmlns:p14="http://schemas.microsoft.com/office/powerpoint/2010/main" val="2760194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00000"/>
                </a:solidFill>
              </a:defRPr>
            </a:lvl1p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E0DA746-CA4E-4632-9879-43641E9387F7}" type="datetimeFigureOut">
              <a:rPr lang="en-US" smtClean="0"/>
              <a:t>6/3/2018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200DE5-B8DA-4DD5-96CD-BE25A61DA9DA}" type="slidenum">
              <a:rPr lang="en-US" smtClean="0"/>
              <a:t>‹#›</a:t>
            </a:fld>
            <a:endParaRPr lang="en-US"/>
          </a:p>
        </p:txBody>
      </p:sp>
      <p:sp>
        <p:nvSpPr>
          <p:cNvPr id="8" name="Rectangle 7"/>
          <p:cNvSpPr/>
          <p:nvPr userDrawn="1"/>
        </p:nvSpPr>
        <p:spPr>
          <a:xfrm>
            <a:off x="0" y="6305550"/>
            <a:ext cx="12192000" cy="552450"/>
          </a:xfrm>
          <a:prstGeom prst="rect">
            <a:avLst/>
          </a:prstGeom>
          <a:solidFill>
            <a:srgbClr val="A4373A"/>
          </a:solidFill>
          <a:ln>
            <a:solidFill>
              <a:srgbClr val="9BAF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49CA4"/>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28255" y="6453991"/>
            <a:ext cx="237721" cy="283896"/>
          </a:xfrm>
          <a:prstGeom prst="rect">
            <a:avLst/>
          </a:prstGeom>
        </p:spPr>
      </p:pic>
    </p:spTree>
    <p:extLst>
      <p:ext uri="{BB962C8B-B14F-4D97-AF65-F5344CB8AC3E}">
        <p14:creationId xmlns:p14="http://schemas.microsoft.com/office/powerpoint/2010/main" val="3405375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a:solidFill>
                  <a:srgbClr val="C00000"/>
                </a:solidFill>
              </a:defRPr>
            </a:lvl1p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E0DA746-CA4E-4632-9879-43641E9387F7}" type="datetimeFigureOut">
              <a:rPr lang="en-US" smtClean="0"/>
              <a:t>6/3/2018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200DE5-B8DA-4DD5-96CD-BE25A61DA9DA}" type="slidenum">
              <a:rPr lang="en-US" smtClean="0"/>
              <a:t>‹#›</a:t>
            </a:fld>
            <a:endParaRPr lang="en-US"/>
          </a:p>
        </p:txBody>
      </p:sp>
      <p:sp>
        <p:nvSpPr>
          <p:cNvPr id="10" name="Rectangle 9"/>
          <p:cNvSpPr/>
          <p:nvPr userDrawn="1"/>
        </p:nvSpPr>
        <p:spPr>
          <a:xfrm>
            <a:off x="0" y="6305550"/>
            <a:ext cx="12192000" cy="552450"/>
          </a:xfrm>
          <a:prstGeom prst="rect">
            <a:avLst/>
          </a:prstGeom>
          <a:solidFill>
            <a:srgbClr val="A4373A"/>
          </a:solidFill>
          <a:ln>
            <a:solidFill>
              <a:srgbClr val="9BAF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49CA4"/>
              </a:solidFill>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28255" y="6453991"/>
            <a:ext cx="237721" cy="283896"/>
          </a:xfrm>
          <a:prstGeom prst="rect">
            <a:avLst/>
          </a:prstGeom>
        </p:spPr>
      </p:pic>
    </p:spTree>
    <p:extLst>
      <p:ext uri="{BB962C8B-B14F-4D97-AF65-F5344CB8AC3E}">
        <p14:creationId xmlns:p14="http://schemas.microsoft.com/office/powerpoint/2010/main" val="151740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00000"/>
                </a:solidFill>
              </a:defRPr>
            </a:lvl1pPr>
          </a:lstStyle>
          <a:p>
            <a:r>
              <a:rPr lang="en-US"/>
              <a:t>Click to edit Master title style</a:t>
            </a:r>
          </a:p>
        </p:txBody>
      </p:sp>
      <p:sp>
        <p:nvSpPr>
          <p:cNvPr id="6" name="Rectangle 5"/>
          <p:cNvSpPr/>
          <p:nvPr userDrawn="1"/>
        </p:nvSpPr>
        <p:spPr>
          <a:xfrm>
            <a:off x="0" y="6305550"/>
            <a:ext cx="12192000" cy="552450"/>
          </a:xfrm>
          <a:prstGeom prst="rect">
            <a:avLst/>
          </a:prstGeom>
          <a:solidFill>
            <a:srgbClr val="A4373A"/>
          </a:solidFill>
          <a:ln>
            <a:solidFill>
              <a:srgbClr val="9BAF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49CA4"/>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28255" y="6453991"/>
            <a:ext cx="237721" cy="283896"/>
          </a:xfrm>
          <a:prstGeom prst="rect">
            <a:avLst/>
          </a:prstGeom>
        </p:spPr>
      </p:pic>
    </p:spTree>
    <p:extLst>
      <p:ext uri="{BB962C8B-B14F-4D97-AF65-F5344CB8AC3E}">
        <p14:creationId xmlns:p14="http://schemas.microsoft.com/office/powerpoint/2010/main" val="524333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0DA746-CA4E-4632-9879-43641E9387F7}" type="datetimeFigureOut">
              <a:rPr lang="en-US" smtClean="0"/>
              <a:t>6/3/2018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200DE5-B8DA-4DD5-96CD-BE25A61DA9DA}" type="slidenum">
              <a:rPr lang="en-US" smtClean="0"/>
              <a:t>‹#›</a:t>
            </a:fld>
            <a:endParaRPr lang="en-US"/>
          </a:p>
        </p:txBody>
      </p:sp>
      <p:sp>
        <p:nvSpPr>
          <p:cNvPr id="5" name="Rectangle 4"/>
          <p:cNvSpPr/>
          <p:nvPr userDrawn="1"/>
        </p:nvSpPr>
        <p:spPr>
          <a:xfrm>
            <a:off x="0" y="6305550"/>
            <a:ext cx="12192000" cy="552450"/>
          </a:xfrm>
          <a:prstGeom prst="rect">
            <a:avLst/>
          </a:prstGeom>
          <a:solidFill>
            <a:srgbClr val="A4373A"/>
          </a:solidFill>
          <a:ln>
            <a:solidFill>
              <a:srgbClr val="9BAF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49CA4"/>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28255" y="6453991"/>
            <a:ext cx="237721" cy="283896"/>
          </a:xfrm>
          <a:prstGeom prst="rect">
            <a:avLst/>
          </a:prstGeom>
        </p:spPr>
      </p:pic>
    </p:spTree>
    <p:extLst>
      <p:ext uri="{BB962C8B-B14F-4D97-AF65-F5344CB8AC3E}">
        <p14:creationId xmlns:p14="http://schemas.microsoft.com/office/powerpoint/2010/main" val="91922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E0DA746-CA4E-4632-9879-43641E9387F7}" type="datetimeFigureOut">
              <a:rPr lang="en-US" smtClean="0"/>
              <a:t>6/3/2018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200DE5-B8DA-4DD5-96CD-BE25A61DA9DA}" type="slidenum">
              <a:rPr lang="en-US" smtClean="0"/>
              <a:t>‹#›</a:t>
            </a:fld>
            <a:endParaRPr lang="en-US"/>
          </a:p>
        </p:txBody>
      </p:sp>
    </p:spTree>
    <p:extLst>
      <p:ext uri="{BB962C8B-B14F-4D97-AF65-F5344CB8AC3E}">
        <p14:creationId xmlns:p14="http://schemas.microsoft.com/office/powerpoint/2010/main" val="2556891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E0DA746-CA4E-4632-9879-43641E9387F7}" type="datetimeFigureOut">
              <a:rPr lang="en-US" smtClean="0"/>
              <a:t>6/3/2018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200DE5-B8DA-4DD5-96CD-BE25A61DA9DA}" type="slidenum">
              <a:rPr lang="en-US" smtClean="0"/>
              <a:t>‹#›</a:t>
            </a:fld>
            <a:endParaRPr lang="en-US"/>
          </a:p>
        </p:txBody>
      </p:sp>
    </p:spTree>
    <p:extLst>
      <p:ext uri="{BB962C8B-B14F-4D97-AF65-F5344CB8AC3E}">
        <p14:creationId xmlns:p14="http://schemas.microsoft.com/office/powerpoint/2010/main" val="4114924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0DA746-CA4E-4632-9879-43641E9387F7}" type="datetimeFigureOut">
              <a:rPr lang="en-US" smtClean="0"/>
              <a:t>6/3/2018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00DE5-B8DA-4DD5-96CD-BE25A61DA9DA}" type="slidenum">
              <a:rPr lang="en-US" smtClean="0"/>
              <a:t>‹#›</a:t>
            </a:fld>
            <a:endParaRPr lang="en-US"/>
          </a:p>
        </p:txBody>
      </p:sp>
    </p:spTree>
    <p:extLst>
      <p:ext uri="{BB962C8B-B14F-4D97-AF65-F5344CB8AC3E}">
        <p14:creationId xmlns:p14="http://schemas.microsoft.com/office/powerpoint/2010/main" val="33542281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support.office.com/en-us/article/What-s-new-in-Access-2016-76454345-f85d-47af-ace1-98a456cb3496?ui=en-US&amp;rs=en-US&amp;ad=US" TargetMode="External"/><Relationship Id="rId7" Type="http://schemas.openxmlformats.org/officeDocument/2006/relationships/hyperlink" Target="https://support.office.com/article/54962069-14f4-4474-823a-ff7e5974a570"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support.office.com/en-us/article/What-s-new-in-Access-2016-76454345-f85d-47af-ace1-98a456cb3496?ui=en-US&amp;rs=en-US&amp;ad=US&amp;fromAR=1" TargetMode="External"/><Relationship Id="rId4" Type="http://schemas.openxmlformats.org/officeDocument/2006/relationships/image" Target="../media/image7.png"/><Relationship Id="rId9" Type="http://schemas.openxmlformats.org/officeDocument/2006/relationships/hyperlink" Target="https://techcommunity.microsoft.com/t5/Access/ct-p/Access_Ca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mailto:michal.bar@Microsoft.com"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mailto:shane.groff@Microsoft.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57325" y="4810558"/>
            <a:ext cx="9144000" cy="693737"/>
          </a:xfrm>
        </p:spPr>
        <p:txBody>
          <a:bodyPr>
            <a:normAutofit/>
          </a:bodyPr>
          <a:lstStyle/>
          <a:p>
            <a:r>
              <a:rPr lang="en-US" sz="3600" dirty="0">
                <a:solidFill>
                  <a:srgbClr val="C00000"/>
                </a:solidFill>
                <a:latin typeface="+mj-lt"/>
                <a:ea typeface="+mj-ea"/>
                <a:cs typeface="+mj-cs"/>
              </a:rPr>
              <a:t>June 2018</a:t>
            </a:r>
          </a:p>
        </p:txBody>
      </p:sp>
      <p:pic>
        <p:nvPicPr>
          <p:cNvPr id="5" name="Picture 4" descr="A drawing of a tree&#10;&#10;Description generated with high confidence">
            <a:extLst>
              <a:ext uri="{FF2B5EF4-FFF2-40B4-BE49-F238E27FC236}">
                <a16:creationId xmlns:a16="http://schemas.microsoft.com/office/drawing/2014/main" id="{055EFAE2-5B0F-450C-BB80-3716BD1C18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1287" y="930584"/>
            <a:ext cx="1716077" cy="1684816"/>
          </a:xfrm>
          <a:prstGeom prst="rect">
            <a:avLst/>
          </a:prstGeom>
        </p:spPr>
      </p:pic>
      <p:sp>
        <p:nvSpPr>
          <p:cNvPr id="6" name="TextBox 5">
            <a:extLst>
              <a:ext uri="{FF2B5EF4-FFF2-40B4-BE49-F238E27FC236}">
                <a16:creationId xmlns:a16="http://schemas.microsoft.com/office/drawing/2014/main" id="{17C80E30-CF29-4C3C-B929-A0462929D159}"/>
              </a:ext>
            </a:extLst>
          </p:cNvPr>
          <p:cNvSpPr txBox="1"/>
          <p:nvPr/>
        </p:nvSpPr>
        <p:spPr>
          <a:xfrm>
            <a:off x="3549116" y="5504295"/>
            <a:ext cx="4960418" cy="646331"/>
          </a:xfrm>
          <a:prstGeom prst="rect">
            <a:avLst/>
          </a:prstGeom>
          <a:noFill/>
        </p:spPr>
        <p:txBody>
          <a:bodyPr wrap="square" rtlCol="0">
            <a:spAutoFit/>
          </a:bodyPr>
          <a:lstStyle/>
          <a:p>
            <a:pPr algn="ctr"/>
            <a:r>
              <a:rPr lang="en-US" dirty="0"/>
              <a:t>Michal Bar, Program Manager, Microsoft</a:t>
            </a:r>
          </a:p>
          <a:p>
            <a:pPr algn="ctr"/>
            <a:r>
              <a:rPr lang="en-US" dirty="0"/>
              <a:t>Shane Groff, Software Developer, Microsoft</a:t>
            </a:r>
          </a:p>
        </p:txBody>
      </p:sp>
      <p:sp>
        <p:nvSpPr>
          <p:cNvPr id="7" name="Title 6">
            <a:extLst>
              <a:ext uri="{FF2B5EF4-FFF2-40B4-BE49-F238E27FC236}">
                <a16:creationId xmlns:a16="http://schemas.microsoft.com/office/drawing/2014/main" id="{593B7F69-4776-4A43-8F52-D85EC809E145}"/>
              </a:ext>
            </a:extLst>
          </p:cNvPr>
          <p:cNvSpPr>
            <a:spLocks noGrp="1"/>
          </p:cNvSpPr>
          <p:nvPr>
            <p:ph type="ctrTitle"/>
          </p:nvPr>
        </p:nvSpPr>
        <p:spPr>
          <a:xfrm>
            <a:off x="1524000" y="2346805"/>
            <a:ext cx="9144000" cy="2387600"/>
          </a:xfrm>
        </p:spPr>
        <p:txBody>
          <a:bodyPr/>
          <a:lstStyle/>
          <a:p>
            <a:r>
              <a:rPr lang="en-US" dirty="0"/>
              <a:t>Denver Area Access Users Group</a:t>
            </a:r>
          </a:p>
        </p:txBody>
      </p:sp>
    </p:spTree>
    <p:extLst>
      <p:ext uri="{BB962C8B-B14F-4D97-AF65-F5344CB8AC3E}">
        <p14:creationId xmlns:p14="http://schemas.microsoft.com/office/powerpoint/2010/main" val="2981571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1" name="Picture 3" descr="image003">
            <a:extLst>
              <a:ext uri="{FF2B5EF4-FFF2-40B4-BE49-F238E27FC236}">
                <a16:creationId xmlns:a16="http://schemas.microsoft.com/office/drawing/2014/main" id="{4237B339-B73D-44D9-893A-B811F16B3D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8675" y="144033"/>
            <a:ext cx="4100923" cy="3106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4" name="Straight Connector 73">
            <a:extLst>
              <a:ext uri="{FF2B5EF4-FFF2-40B4-BE49-F238E27FC236}">
                <a16:creationId xmlns:a16="http://schemas.microsoft.com/office/drawing/2014/main" id="{91B6081D-D3E8-4209-B85B-EB1C655A62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1214" y="1111170"/>
            <a:ext cx="11040" cy="4645103"/>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2050" name="Picture 6" descr="image002">
            <a:extLst>
              <a:ext uri="{FF2B5EF4-FFF2-40B4-BE49-F238E27FC236}">
                <a16:creationId xmlns:a16="http://schemas.microsoft.com/office/drawing/2014/main" id="{13BB5F89-BB3F-428D-AE56-E5FFA5DB71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9606" y="144033"/>
            <a:ext cx="4155784" cy="31064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6" name="Straight Connector 75">
            <a:extLst>
              <a:ext uri="{FF2B5EF4-FFF2-40B4-BE49-F238E27FC236}">
                <a16:creationId xmlns:a16="http://schemas.microsoft.com/office/drawing/2014/main" id="{28CA55E4-1295-45C8-BA05-5A9E705B74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03027" y="3428998"/>
            <a:ext cx="4188904" cy="1"/>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08C5794E-A9A1-4A23-AF68-C79A782233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610334" y="3428998"/>
            <a:ext cx="4188904" cy="1"/>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2052" name="Picture 5" descr="image004">
            <a:extLst>
              <a:ext uri="{FF2B5EF4-FFF2-40B4-BE49-F238E27FC236}">
                <a16:creationId xmlns:a16="http://schemas.microsoft.com/office/drawing/2014/main" id="{B8E5847A-DE0E-49AA-BA1A-10B32D4B14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7032" y="3723581"/>
            <a:ext cx="3184154" cy="28657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4" descr="image005">
            <a:extLst>
              <a:ext uri="{FF2B5EF4-FFF2-40B4-BE49-F238E27FC236}">
                <a16:creationId xmlns:a16="http://schemas.microsoft.com/office/drawing/2014/main" id="{EAB8D398-DD13-49CA-A35F-CC51F0A52E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0121" y="3722626"/>
            <a:ext cx="3184821" cy="28743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8787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368B1-B8F9-4C94-A82D-8DB9DE9297B8}"/>
              </a:ext>
            </a:extLst>
          </p:cNvPr>
          <p:cNvSpPr>
            <a:spLocks noGrp="1"/>
          </p:cNvSpPr>
          <p:nvPr>
            <p:ph type="title"/>
          </p:nvPr>
        </p:nvSpPr>
        <p:spPr/>
        <p:txBody>
          <a:bodyPr/>
          <a:lstStyle/>
          <a:p>
            <a:r>
              <a:rPr lang="en-US" dirty="0"/>
              <a:t>Be in the know…</a:t>
            </a:r>
          </a:p>
        </p:txBody>
      </p:sp>
      <p:sp>
        <p:nvSpPr>
          <p:cNvPr id="3" name="Text Placeholder 2">
            <a:extLst>
              <a:ext uri="{FF2B5EF4-FFF2-40B4-BE49-F238E27FC236}">
                <a16:creationId xmlns:a16="http://schemas.microsoft.com/office/drawing/2014/main" id="{814AC586-FF9E-447C-AEE5-899B60F0FF5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144361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endParaRPr lang="en-US" dirty="0">
              <a:hlinkClick r:id="rId3"/>
            </a:endParaRPr>
          </a:p>
          <a:p>
            <a:pPr marL="0" indent="0">
              <a:buNone/>
            </a:pPr>
            <a:endParaRPr lang="en-US" dirty="0"/>
          </a:p>
          <a:p>
            <a:endParaRPr lang="en-US" dirty="0"/>
          </a:p>
          <a:p>
            <a:endParaRPr lang="en-US" dirty="0"/>
          </a:p>
          <a:p>
            <a:endParaRPr lang="en-US" dirty="0"/>
          </a:p>
        </p:txBody>
      </p:sp>
      <p:grpSp>
        <p:nvGrpSpPr>
          <p:cNvPr id="9" name="Group 8">
            <a:extLst>
              <a:ext uri="{FF2B5EF4-FFF2-40B4-BE49-F238E27FC236}">
                <a16:creationId xmlns:a16="http://schemas.microsoft.com/office/drawing/2014/main" id="{7E2AF40A-3356-47B1-873B-B77BC49A080E}"/>
              </a:ext>
            </a:extLst>
          </p:cNvPr>
          <p:cNvGrpSpPr/>
          <p:nvPr/>
        </p:nvGrpSpPr>
        <p:grpSpPr>
          <a:xfrm>
            <a:off x="338845" y="321368"/>
            <a:ext cx="6126302" cy="2808114"/>
            <a:chOff x="670706" y="1825625"/>
            <a:chExt cx="6126302" cy="2808114"/>
          </a:xfrm>
        </p:grpSpPr>
        <p:pic>
          <p:nvPicPr>
            <p:cNvPr id="4" name="Picture 3">
              <a:hlinkClick r:id="rId3"/>
              <a:extLst>
                <a:ext uri="{FF2B5EF4-FFF2-40B4-BE49-F238E27FC236}">
                  <a16:creationId xmlns:a16="http://schemas.microsoft.com/office/drawing/2014/main" id="{C26BC29D-CF5D-4FA6-A39B-1A93F65D126E}"/>
                </a:ext>
              </a:extLst>
            </p:cNvPr>
            <p:cNvPicPr>
              <a:picLocks noChangeAspect="1"/>
            </p:cNvPicPr>
            <p:nvPr/>
          </p:nvPicPr>
          <p:blipFill>
            <a:blip r:embed="rId4"/>
            <a:stretch>
              <a:fillRect/>
            </a:stretch>
          </p:blipFill>
          <p:spPr>
            <a:xfrm>
              <a:off x="670706" y="1825625"/>
              <a:ext cx="6126302" cy="23038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3E85672A-FF06-4831-87AA-3B24CC9A7753}"/>
                </a:ext>
              </a:extLst>
            </p:cNvPr>
            <p:cNvSpPr txBox="1"/>
            <p:nvPr/>
          </p:nvSpPr>
          <p:spPr>
            <a:xfrm>
              <a:off x="670706" y="4264407"/>
              <a:ext cx="2883877" cy="369332"/>
            </a:xfrm>
            <a:prstGeom prst="rect">
              <a:avLst/>
            </a:prstGeom>
            <a:noFill/>
          </p:spPr>
          <p:txBody>
            <a:bodyPr wrap="square" rtlCol="0">
              <a:spAutoFit/>
            </a:bodyPr>
            <a:lstStyle/>
            <a:p>
              <a:r>
                <a:rPr lang="en-US">
                  <a:hlinkClick r:id="rId5"/>
                </a:rPr>
                <a:t>What’s New in Access 2016</a:t>
              </a:r>
              <a:endParaRPr lang="en-US"/>
            </a:p>
          </p:txBody>
        </p:sp>
      </p:grpSp>
      <p:grpSp>
        <p:nvGrpSpPr>
          <p:cNvPr id="5" name="Group 4">
            <a:extLst>
              <a:ext uri="{FF2B5EF4-FFF2-40B4-BE49-F238E27FC236}">
                <a16:creationId xmlns:a16="http://schemas.microsoft.com/office/drawing/2014/main" id="{B179B299-8174-44BF-BE30-555EF659C460}"/>
              </a:ext>
            </a:extLst>
          </p:cNvPr>
          <p:cNvGrpSpPr/>
          <p:nvPr/>
        </p:nvGrpSpPr>
        <p:grpSpPr>
          <a:xfrm>
            <a:off x="6096001" y="1799044"/>
            <a:ext cx="5757154" cy="3022528"/>
            <a:chOff x="6542512" y="1746310"/>
            <a:chExt cx="5536337" cy="2762679"/>
          </a:xfrm>
        </p:grpSpPr>
        <p:pic>
          <p:nvPicPr>
            <p:cNvPr id="7" name="Picture 6">
              <a:extLst>
                <a:ext uri="{FF2B5EF4-FFF2-40B4-BE49-F238E27FC236}">
                  <a16:creationId xmlns:a16="http://schemas.microsoft.com/office/drawing/2014/main" id="{DA06BF1F-76A6-433F-8E65-1BACEF783586}"/>
                </a:ext>
              </a:extLst>
            </p:cNvPr>
            <p:cNvPicPr>
              <a:picLocks noChangeAspect="1"/>
            </p:cNvPicPr>
            <p:nvPr/>
          </p:nvPicPr>
          <p:blipFill>
            <a:blip r:embed="rId6"/>
            <a:stretch>
              <a:fillRect/>
            </a:stretch>
          </p:blipFill>
          <p:spPr>
            <a:xfrm>
              <a:off x="6624084" y="1746310"/>
              <a:ext cx="5454765" cy="22549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6B5422AC-36C0-4AFD-B7BD-B47BF9FEFF0B}"/>
                </a:ext>
              </a:extLst>
            </p:cNvPr>
            <p:cNvSpPr txBox="1"/>
            <p:nvPr/>
          </p:nvSpPr>
          <p:spPr>
            <a:xfrm>
              <a:off x="6542512" y="4139657"/>
              <a:ext cx="4733041" cy="369332"/>
            </a:xfrm>
            <a:prstGeom prst="rect">
              <a:avLst/>
            </a:prstGeom>
            <a:noFill/>
          </p:spPr>
          <p:txBody>
            <a:bodyPr wrap="square" rtlCol="0">
              <a:spAutoFit/>
            </a:bodyPr>
            <a:lstStyle/>
            <a:p>
              <a:r>
                <a:rPr lang="en-US" dirty="0">
                  <a:hlinkClick r:id="rId7"/>
                </a:rPr>
                <a:t>Fixes and workarounds for recent issues</a:t>
              </a:r>
              <a:endParaRPr lang="en-US" dirty="0"/>
            </a:p>
          </p:txBody>
        </p:sp>
      </p:grpSp>
      <p:grpSp>
        <p:nvGrpSpPr>
          <p:cNvPr id="14" name="Group 13">
            <a:extLst>
              <a:ext uri="{FF2B5EF4-FFF2-40B4-BE49-F238E27FC236}">
                <a16:creationId xmlns:a16="http://schemas.microsoft.com/office/drawing/2014/main" id="{F27A871C-9DD4-4325-9DF8-2652087B0E22}"/>
              </a:ext>
            </a:extLst>
          </p:cNvPr>
          <p:cNvGrpSpPr/>
          <p:nvPr/>
        </p:nvGrpSpPr>
        <p:grpSpPr>
          <a:xfrm>
            <a:off x="838200" y="3270394"/>
            <a:ext cx="4666337" cy="2971245"/>
            <a:chOff x="338845" y="3390384"/>
            <a:chExt cx="4666337" cy="2971245"/>
          </a:xfrm>
        </p:grpSpPr>
        <p:pic>
          <p:nvPicPr>
            <p:cNvPr id="12" name="Picture 11">
              <a:extLst>
                <a:ext uri="{FF2B5EF4-FFF2-40B4-BE49-F238E27FC236}">
                  <a16:creationId xmlns:a16="http://schemas.microsoft.com/office/drawing/2014/main" id="{78E62831-0DD6-4D17-B587-F0C7313BD19F}"/>
                </a:ext>
              </a:extLst>
            </p:cNvPr>
            <p:cNvPicPr>
              <a:picLocks noChangeAspect="1"/>
            </p:cNvPicPr>
            <p:nvPr/>
          </p:nvPicPr>
          <p:blipFill>
            <a:blip r:embed="rId8"/>
            <a:stretch>
              <a:fillRect/>
            </a:stretch>
          </p:blipFill>
          <p:spPr>
            <a:xfrm>
              <a:off x="458055" y="3390384"/>
              <a:ext cx="4547127" cy="2486710"/>
            </a:xfrm>
            <a:prstGeom prst="rect">
              <a:avLst/>
            </a:prstGeom>
          </p:spPr>
        </p:pic>
        <p:sp>
          <p:nvSpPr>
            <p:cNvPr id="13" name="TextBox 12">
              <a:extLst>
                <a:ext uri="{FF2B5EF4-FFF2-40B4-BE49-F238E27FC236}">
                  <a16:creationId xmlns:a16="http://schemas.microsoft.com/office/drawing/2014/main" id="{6D012323-5182-4FF8-8E3D-FB056FA7CB17}"/>
                </a:ext>
              </a:extLst>
            </p:cNvPr>
            <p:cNvSpPr txBox="1"/>
            <p:nvPr/>
          </p:nvSpPr>
          <p:spPr>
            <a:xfrm>
              <a:off x="338845" y="5992297"/>
              <a:ext cx="3294235" cy="369332"/>
            </a:xfrm>
            <a:prstGeom prst="rect">
              <a:avLst/>
            </a:prstGeom>
            <a:noFill/>
          </p:spPr>
          <p:txBody>
            <a:bodyPr wrap="none" rtlCol="0">
              <a:spAutoFit/>
            </a:bodyPr>
            <a:lstStyle/>
            <a:p>
              <a:r>
                <a:rPr lang="en-US" dirty="0">
                  <a:hlinkClick r:id="rId9"/>
                </a:rPr>
                <a:t>Access Tech Community Platform</a:t>
              </a:r>
              <a:endParaRPr lang="en-US" dirty="0"/>
            </a:p>
          </p:txBody>
        </p:sp>
      </p:grpSp>
    </p:spTree>
    <p:extLst>
      <p:ext uri="{BB962C8B-B14F-4D97-AF65-F5344CB8AC3E}">
        <p14:creationId xmlns:p14="http://schemas.microsoft.com/office/powerpoint/2010/main" val="1470258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Image result for a picture is worth a thousand words">
            <a:extLst>
              <a:ext uri="{FF2B5EF4-FFF2-40B4-BE49-F238E27FC236}">
                <a16:creationId xmlns:a16="http://schemas.microsoft.com/office/drawing/2014/main" id="{2059492D-F02A-4975-9FAC-FA6F630071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462" b="7952"/>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4100" name="Rectangle 70">
            <a:extLst>
              <a:ext uri="{FF2B5EF4-FFF2-40B4-BE49-F238E27FC236}">
                <a16:creationId xmlns:a16="http://schemas.microsoft.com/office/drawing/2014/main" id="{ED49FE6D-E54D-4A15-9572-966ED42F8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6" y="4251489"/>
            <a:ext cx="12188824" cy="2077327"/>
          </a:xfrm>
          <a:prstGeom prst="rect">
            <a:avLst/>
          </a:prstGeom>
          <a:solidFill>
            <a:schemeClr val="bg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01" name="Straight Connector 72">
            <a:extLst>
              <a:ext uri="{FF2B5EF4-FFF2-40B4-BE49-F238E27FC236}">
                <a16:creationId xmlns:a16="http://schemas.microsoft.com/office/drawing/2014/main" id="{EAFC8083-BBFA-464C-A805-4E844F66B23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4126832"/>
            <a:ext cx="12188824" cy="0"/>
          </a:xfrm>
          <a:prstGeom prst="line">
            <a:avLst/>
          </a:prstGeom>
          <a:ln w="50800">
            <a:solidFill>
              <a:schemeClr val="bg2">
                <a:alpha val="9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CC752BC6-CDD2-4020-8DCF-B5E813CD3A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6448927"/>
            <a:ext cx="12188824" cy="0"/>
          </a:xfrm>
          <a:prstGeom prst="line">
            <a:avLst/>
          </a:prstGeom>
          <a:ln w="50800">
            <a:solidFill>
              <a:schemeClr val="bg2">
                <a:alpha val="9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778A746-06CB-4967-A830-15AAD13F319B}"/>
              </a:ext>
            </a:extLst>
          </p:cNvPr>
          <p:cNvSpPr>
            <a:spLocks noGrp="1"/>
          </p:cNvSpPr>
          <p:nvPr>
            <p:ph type="title"/>
          </p:nvPr>
        </p:nvSpPr>
        <p:spPr>
          <a:xfrm>
            <a:off x="630688" y="4337523"/>
            <a:ext cx="10918056" cy="1327380"/>
          </a:xfrm>
        </p:spPr>
        <p:txBody>
          <a:bodyPr vert="horz" lIns="91440" tIns="45720" rIns="91440" bIns="45720" rtlCol="0" anchor="b">
            <a:normAutofit/>
          </a:bodyPr>
          <a:lstStyle/>
          <a:p>
            <a:pPr algn="ctr"/>
            <a:r>
              <a:rPr lang="en-US" sz="5600" dirty="0">
                <a:solidFill>
                  <a:schemeClr val="tx1"/>
                </a:solidFill>
              </a:rPr>
              <a:t>Data Visualization</a:t>
            </a:r>
          </a:p>
        </p:txBody>
      </p:sp>
      <p:sp>
        <p:nvSpPr>
          <p:cNvPr id="3" name="Text Placeholder 2">
            <a:extLst>
              <a:ext uri="{FF2B5EF4-FFF2-40B4-BE49-F238E27FC236}">
                <a16:creationId xmlns:a16="http://schemas.microsoft.com/office/drawing/2014/main" id="{E527BA86-AD72-417B-AD2D-2F80F5877433}"/>
              </a:ext>
            </a:extLst>
          </p:cNvPr>
          <p:cNvSpPr>
            <a:spLocks noGrp="1"/>
          </p:cNvSpPr>
          <p:nvPr>
            <p:ph type="body" idx="1"/>
          </p:nvPr>
        </p:nvSpPr>
        <p:spPr>
          <a:xfrm>
            <a:off x="630688" y="5750937"/>
            <a:ext cx="10918056" cy="468888"/>
          </a:xfrm>
        </p:spPr>
        <p:txBody>
          <a:bodyPr vert="horz" lIns="91440" tIns="45720" rIns="91440" bIns="45720" rtlCol="0">
            <a:normAutofit/>
          </a:bodyPr>
          <a:lstStyle/>
          <a:p>
            <a:pPr algn="ctr"/>
            <a:endParaRPr lang="en-US">
              <a:solidFill>
                <a:schemeClr val="tx1">
                  <a:lumMod val="65000"/>
                  <a:lumOff val="35000"/>
                </a:schemeClr>
              </a:solidFill>
            </a:endParaRPr>
          </a:p>
        </p:txBody>
      </p:sp>
    </p:spTree>
    <p:extLst>
      <p:ext uri="{BB962C8B-B14F-4D97-AF65-F5344CB8AC3E}">
        <p14:creationId xmlns:p14="http://schemas.microsoft.com/office/powerpoint/2010/main" val="2625065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158647F-DE4E-4261-80DC-6BDC9166D321}"/>
              </a:ext>
            </a:extLst>
          </p:cNvPr>
          <p:cNvPicPr>
            <a:picLocks noChangeAspect="1"/>
          </p:cNvPicPr>
          <p:nvPr/>
        </p:nvPicPr>
        <p:blipFill>
          <a:blip r:embed="rId2"/>
          <a:stretch>
            <a:fillRect/>
          </a:stretch>
        </p:blipFill>
        <p:spPr>
          <a:xfrm>
            <a:off x="178841" y="240314"/>
            <a:ext cx="4896703" cy="3188686"/>
          </a:xfrm>
          <a:prstGeom prst="rect">
            <a:avLst/>
          </a:prstGeom>
        </p:spPr>
      </p:pic>
      <p:pic>
        <p:nvPicPr>
          <p:cNvPr id="3" name="Picture 2">
            <a:extLst>
              <a:ext uri="{FF2B5EF4-FFF2-40B4-BE49-F238E27FC236}">
                <a16:creationId xmlns:a16="http://schemas.microsoft.com/office/drawing/2014/main" id="{50CC72A9-CFFD-47F8-98EA-585C2B5E26CB}"/>
              </a:ext>
            </a:extLst>
          </p:cNvPr>
          <p:cNvPicPr>
            <a:picLocks noChangeAspect="1"/>
          </p:cNvPicPr>
          <p:nvPr/>
        </p:nvPicPr>
        <p:blipFill>
          <a:blip r:embed="rId3"/>
          <a:stretch>
            <a:fillRect/>
          </a:stretch>
        </p:blipFill>
        <p:spPr>
          <a:xfrm>
            <a:off x="2634018" y="2816081"/>
            <a:ext cx="5237895" cy="3410867"/>
          </a:xfrm>
          <a:prstGeom prst="rect">
            <a:avLst/>
          </a:prstGeom>
        </p:spPr>
      </p:pic>
      <p:pic>
        <p:nvPicPr>
          <p:cNvPr id="4" name="Picture 3">
            <a:extLst>
              <a:ext uri="{FF2B5EF4-FFF2-40B4-BE49-F238E27FC236}">
                <a16:creationId xmlns:a16="http://schemas.microsoft.com/office/drawing/2014/main" id="{85F09893-09A2-41EA-9F6C-79DE5914BF01}"/>
              </a:ext>
            </a:extLst>
          </p:cNvPr>
          <p:cNvPicPr>
            <a:picLocks noChangeAspect="1"/>
          </p:cNvPicPr>
          <p:nvPr/>
        </p:nvPicPr>
        <p:blipFill>
          <a:blip r:embed="rId4"/>
          <a:stretch>
            <a:fillRect/>
          </a:stretch>
        </p:blipFill>
        <p:spPr>
          <a:xfrm>
            <a:off x="5548175" y="240314"/>
            <a:ext cx="6222021" cy="3410867"/>
          </a:xfrm>
          <a:prstGeom prst="rect">
            <a:avLst/>
          </a:prstGeom>
        </p:spPr>
      </p:pic>
    </p:spTree>
    <p:extLst>
      <p:ext uri="{BB962C8B-B14F-4D97-AF65-F5344CB8AC3E}">
        <p14:creationId xmlns:p14="http://schemas.microsoft.com/office/powerpoint/2010/main" val="211655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gtEl>
                                        <p:attrNameLst>
                                          <p:attrName>style.visibility</p:attrName>
                                        </p:attrNameLst>
                                      </p:cBhvr>
                                      <p:to>
                                        <p:strVal val="visible"/>
                                      </p:to>
                                    </p:set>
                                  </p:childTnLst>
                                </p:cTn>
                              </p:par>
                            </p:childTnLst>
                          </p:cTn>
                        </p:par>
                        <p:par>
                          <p:cTn id="10" fill="hold">
                            <p:stCondLst>
                              <p:cond delay="1250"/>
                            </p:stCondLst>
                            <p:childTnLst>
                              <p:par>
                                <p:cTn id="11" presetID="1" presetClass="entr" presetSubtype="0" fill="hold" nodeType="afterEffect">
                                  <p:stCondLst>
                                    <p:cond delay="175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generated with very high confidence">
            <a:extLst>
              <a:ext uri="{FF2B5EF4-FFF2-40B4-BE49-F238E27FC236}">
                <a16:creationId xmlns:a16="http://schemas.microsoft.com/office/drawing/2014/main" id="{A524CE0A-BAAA-4B0C-B7F1-2E843F0EF3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6731" y="2285840"/>
            <a:ext cx="3810532" cy="2286319"/>
          </a:xfrm>
          <a:prstGeom prst="rect">
            <a:avLst/>
          </a:prstGeom>
        </p:spPr>
      </p:pic>
      <p:pic>
        <p:nvPicPr>
          <p:cNvPr id="9" name="Picture 8" descr="A close up of a map&#10;&#10;Description generated with very high confidence">
            <a:extLst>
              <a:ext uri="{FF2B5EF4-FFF2-40B4-BE49-F238E27FC236}">
                <a16:creationId xmlns:a16="http://schemas.microsoft.com/office/drawing/2014/main" id="{F045BEE7-1FD1-4BC0-8E50-02C23642C6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95945" y="361790"/>
            <a:ext cx="3810532" cy="2276793"/>
          </a:xfrm>
          <a:prstGeom prst="rect">
            <a:avLst/>
          </a:prstGeom>
        </p:spPr>
      </p:pic>
      <p:pic>
        <p:nvPicPr>
          <p:cNvPr id="11" name="Picture 10" descr="A screenshot of a cell phone&#10;&#10;Description generated with very high confidence">
            <a:extLst>
              <a:ext uri="{FF2B5EF4-FFF2-40B4-BE49-F238E27FC236}">
                <a16:creationId xmlns:a16="http://schemas.microsoft.com/office/drawing/2014/main" id="{6F65A9C4-A87E-496A-8CD1-E078B7786F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759" y="361790"/>
            <a:ext cx="3810532" cy="2286319"/>
          </a:xfrm>
          <a:prstGeom prst="rect">
            <a:avLst/>
          </a:prstGeom>
        </p:spPr>
      </p:pic>
      <p:pic>
        <p:nvPicPr>
          <p:cNvPr id="13" name="Picture 12" descr="A screenshot of a cell phone&#10;&#10;Description generated with high confidence">
            <a:extLst>
              <a:ext uri="{FF2B5EF4-FFF2-40B4-BE49-F238E27FC236}">
                <a16:creationId xmlns:a16="http://schemas.microsoft.com/office/drawing/2014/main" id="{EBAD8FC8-F28E-4A86-80C4-9EC0D46F82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10238" y="3914617"/>
            <a:ext cx="3801005" cy="2286319"/>
          </a:xfrm>
          <a:prstGeom prst="rect">
            <a:avLst/>
          </a:prstGeom>
        </p:spPr>
      </p:pic>
      <p:pic>
        <p:nvPicPr>
          <p:cNvPr id="15" name="Picture 14" descr="A screenshot of a cell phone&#10;&#10;Description generated with very high confidence">
            <a:extLst>
              <a:ext uri="{FF2B5EF4-FFF2-40B4-BE49-F238E27FC236}">
                <a16:creationId xmlns:a16="http://schemas.microsoft.com/office/drawing/2014/main" id="{44DDA438-A397-4032-B19F-698A3154E6B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0759" y="3914617"/>
            <a:ext cx="3801005" cy="2267266"/>
          </a:xfrm>
          <a:prstGeom prst="rect">
            <a:avLst/>
          </a:prstGeom>
        </p:spPr>
      </p:pic>
    </p:spTree>
    <p:extLst>
      <p:ext uri="{BB962C8B-B14F-4D97-AF65-F5344CB8AC3E}">
        <p14:creationId xmlns:p14="http://schemas.microsoft.com/office/powerpoint/2010/main" val="3999809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we need you">
            <a:extLst>
              <a:ext uri="{FF2B5EF4-FFF2-40B4-BE49-F238E27FC236}">
                <a16:creationId xmlns:a16="http://schemas.microsoft.com/office/drawing/2014/main" id="{D9A48C1A-453D-403E-B856-4F9BD5CBCA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279" y="478464"/>
            <a:ext cx="10703441" cy="5351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5730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11F18-8A20-4F29-848C-7838FEEC91F2}"/>
              </a:ext>
            </a:extLst>
          </p:cNvPr>
          <p:cNvSpPr>
            <a:spLocks noGrp="1"/>
          </p:cNvSpPr>
          <p:nvPr>
            <p:ph type="title"/>
          </p:nvPr>
        </p:nvSpPr>
        <p:spPr/>
        <p:txBody>
          <a:bodyPr/>
          <a:lstStyle/>
          <a:p>
            <a:r>
              <a:rPr lang="en-US" dirty="0"/>
              <a:t>Thank You!</a:t>
            </a:r>
          </a:p>
        </p:txBody>
      </p:sp>
      <p:sp>
        <p:nvSpPr>
          <p:cNvPr id="3" name="Text Placeholder 2">
            <a:extLst>
              <a:ext uri="{FF2B5EF4-FFF2-40B4-BE49-F238E27FC236}">
                <a16:creationId xmlns:a16="http://schemas.microsoft.com/office/drawing/2014/main" id="{A058CF62-EEB5-4485-8252-0C08FBF635B2}"/>
              </a:ext>
            </a:extLst>
          </p:cNvPr>
          <p:cNvSpPr>
            <a:spLocks noGrp="1"/>
          </p:cNvSpPr>
          <p:nvPr>
            <p:ph type="body" idx="1"/>
          </p:nvPr>
        </p:nvSpPr>
        <p:spPr/>
        <p:txBody>
          <a:bodyPr/>
          <a:lstStyle/>
          <a:p>
            <a:r>
              <a:rPr lang="en-US" dirty="0"/>
              <a:t>Michal Bar </a:t>
            </a:r>
            <a:r>
              <a:rPr lang="en-US" dirty="0">
                <a:hlinkClick r:id="rId3"/>
              </a:rPr>
              <a:t>michal.bar@microsoft.com</a:t>
            </a:r>
            <a:endParaRPr lang="en-US" dirty="0"/>
          </a:p>
          <a:p>
            <a:r>
              <a:rPr lang="en-US" dirty="0"/>
              <a:t>Shane Groff </a:t>
            </a:r>
            <a:r>
              <a:rPr lang="en-US" dirty="0">
                <a:hlinkClick r:id="rId4"/>
              </a:rPr>
              <a:t>shane.groff@microsoft.com</a:t>
            </a:r>
            <a:r>
              <a:rPr lang="en-US" dirty="0"/>
              <a:t> </a:t>
            </a:r>
          </a:p>
        </p:txBody>
      </p:sp>
    </p:spTree>
    <p:extLst>
      <p:ext uri="{BB962C8B-B14F-4D97-AF65-F5344CB8AC3E}">
        <p14:creationId xmlns:p14="http://schemas.microsoft.com/office/powerpoint/2010/main" val="193720236"/>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C0000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na7f xmlns="43b5e3d7-1304-475e-b019-de0bb71c7b0b" xsi:nil="true"/>
    <_ip_UnifiedCompliancePolicyProperties xmlns="http://schemas.microsoft.com/sharepoint/v3" xsi:nil="true"/>
    <DetailedComment xmlns="43b5e3d7-1304-475e-b019-de0bb71c7b0b" xsi:nil="true"/>
    <Awesomeness xmlns="43b5e3d7-1304-475e-b019-de0bb71c7b0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077718EB0354F4394CDAA382216D7BB" ma:contentTypeVersion="13" ma:contentTypeDescription="Create a new document." ma:contentTypeScope="" ma:versionID="5dca05899e8424207087c87402e69471">
  <xsd:schema xmlns:xsd="http://www.w3.org/2001/XMLSchema" xmlns:xs="http://www.w3.org/2001/XMLSchema" xmlns:p="http://schemas.microsoft.com/office/2006/metadata/properties" xmlns:ns1="http://schemas.microsoft.com/sharepoint/v3" xmlns:ns2="d3bba012-7f4c-411f-9099-eacd7aacfd31" xmlns:ns3="43b5e3d7-1304-475e-b019-de0bb71c7b0b" targetNamespace="http://schemas.microsoft.com/office/2006/metadata/properties" ma:root="true" ma:fieldsID="586478992b7db5ccb8a3529009b938fe" ns1:_="" ns2:_="" ns3:_="">
    <xsd:import namespace="http://schemas.microsoft.com/sharepoint/v3"/>
    <xsd:import namespace="d3bba012-7f4c-411f-9099-eacd7aacfd31"/>
    <xsd:import namespace="43b5e3d7-1304-475e-b019-de0bb71c7b0b"/>
    <xsd:element name="properties">
      <xsd:complexType>
        <xsd:sequence>
          <xsd:element name="documentManagement">
            <xsd:complexType>
              <xsd:all>
                <xsd:element ref="ns2:SharedWithUsers" minOccurs="0"/>
                <xsd:element ref="ns2:SharedWithDetails" minOccurs="0"/>
                <xsd:element ref="ns1:_ip_UnifiedCompliancePolicyProperties" minOccurs="0"/>
                <xsd:element ref="ns1:_ip_UnifiedCompliancePolicyUIAction" minOccurs="0"/>
                <xsd:element ref="ns2:LastSharedByUser" minOccurs="0"/>
                <xsd:element ref="ns2:LastSharedByTime" minOccurs="0"/>
                <xsd:element ref="ns3:DetailedComment" minOccurs="0"/>
                <xsd:element ref="ns3:na7f" minOccurs="0"/>
                <xsd:element ref="ns3:MediaServiceMetadata" minOccurs="0"/>
                <xsd:element ref="ns3:MediaServiceFastMetadata" minOccurs="0"/>
                <xsd:element ref="ns3:Awesomenes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0" nillable="true" ma:displayName="Unified Compliance Policy Properties" ma:description="" ma:hidden="true" ma:internalName="_ip_UnifiedCompliancePolicyProperties">
      <xsd:simpleType>
        <xsd:restriction base="dms:Note"/>
      </xsd:simpleType>
    </xsd:element>
    <xsd:element name="_ip_UnifiedCompliancePolicyUIAction" ma:index="11"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bba012-7f4c-411f-9099-eacd7aacfd3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2" nillable="true" ma:displayName="Last Shared By User" ma:description="" ma:internalName="LastSharedByUser" ma:readOnly="true">
      <xsd:simpleType>
        <xsd:restriction base="dms:Note">
          <xsd:maxLength value="255"/>
        </xsd:restriction>
      </xsd:simpleType>
    </xsd:element>
    <xsd:element name="LastSharedByTime" ma:index="13"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43b5e3d7-1304-475e-b019-de0bb71c7b0b" elementFormDefault="qualified">
    <xsd:import namespace="http://schemas.microsoft.com/office/2006/documentManagement/types"/>
    <xsd:import namespace="http://schemas.microsoft.com/office/infopath/2007/PartnerControls"/>
    <xsd:element name="DetailedComment" ma:index="14" nillable="true" ma:displayName="DetailedComment" ma:description="Detailed comments" ma:internalName="DetailedComment">
      <xsd:simpleType>
        <xsd:restriction base="dms:Note">
          <xsd:maxLength value="255"/>
        </xsd:restriction>
      </xsd:simpleType>
    </xsd:element>
    <xsd:element name="na7f" ma:index="15" nillable="true" ma:displayName="ReviewdBy" ma:internalName="na7f">
      <xsd:simpleType>
        <xsd:restriction base="dms:Text"/>
      </xsd:simpleType>
    </xsd:element>
    <xsd:element name="MediaServiceMetadata" ma:index="16" nillable="true" ma:displayName="MediaServiceMetadata" ma:description="" ma:hidden="true" ma:internalName="MediaServiceMetadata" ma:readOnly="true">
      <xsd:simpleType>
        <xsd:restriction base="dms:Note"/>
      </xsd:simpleType>
    </xsd:element>
    <xsd:element name="MediaServiceFastMetadata" ma:index="17" nillable="true" ma:displayName="MediaServiceFastMetadata" ma:description="" ma:hidden="true" ma:internalName="MediaServiceFastMetadata" ma:readOnly="true">
      <xsd:simpleType>
        <xsd:restriction base="dms:Note"/>
      </xsd:simpleType>
    </xsd:element>
    <xsd:element name="Awesomeness" ma:index="18" nillable="true" ma:displayName="Awesomeness" ma:decimals="0" ma:internalName="Awesomeness">
      <xsd:simpleType>
        <xsd:restriction base="dms:Number">
          <xsd:maxInclusive value="10"/>
          <xsd:minInclusive value="1"/>
        </xsd:restriction>
      </xsd:simpleType>
    </xsd:element>
    <xsd:element name="MediaServiceDateTaken" ma:index="19" nillable="true" ma:displayName="MediaServiceDateTaken" ma:descriptio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856111-58F5-45FD-97CB-E8543A9E9FC7}">
  <ds:schemaRefs>
    <ds:schemaRef ds:uri="http://schemas.microsoft.com/office/2006/metadata/properties"/>
    <ds:schemaRef ds:uri="http://purl.org/dc/elements/1.1/"/>
    <ds:schemaRef ds:uri="http://schemas.microsoft.com/office/2006/documentManagement/types"/>
    <ds:schemaRef ds:uri="43b5e3d7-1304-475e-b019-de0bb71c7b0b"/>
    <ds:schemaRef ds:uri="http://purl.org/dc/dcmitype/"/>
    <ds:schemaRef ds:uri="http://schemas.microsoft.com/office/infopath/2007/PartnerControls"/>
    <ds:schemaRef ds:uri="http://schemas.openxmlformats.org/package/2006/metadata/core-properties"/>
    <ds:schemaRef ds:uri="d3bba012-7f4c-411f-9099-eacd7aacfd31"/>
    <ds:schemaRef ds:uri="http://schemas.microsoft.com/sharepoint/v3"/>
    <ds:schemaRef ds:uri="http://www.w3.org/XML/1998/namespace"/>
    <ds:schemaRef ds:uri="http://purl.org/dc/terms/"/>
  </ds:schemaRefs>
</ds:datastoreItem>
</file>

<file path=customXml/itemProps2.xml><?xml version="1.0" encoding="utf-8"?>
<ds:datastoreItem xmlns:ds="http://schemas.openxmlformats.org/officeDocument/2006/customXml" ds:itemID="{104B2C16-5824-436A-8C10-D171C639F0C0}">
  <ds:schemaRefs>
    <ds:schemaRef ds:uri="http://schemas.microsoft.com/sharepoint/v3/contenttype/forms"/>
  </ds:schemaRefs>
</ds:datastoreItem>
</file>

<file path=customXml/itemProps3.xml><?xml version="1.0" encoding="utf-8"?>
<ds:datastoreItem xmlns:ds="http://schemas.openxmlformats.org/officeDocument/2006/customXml" ds:itemID="{4DF633DE-E952-4392-9993-58A4E6408C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3bba012-7f4c-411f-9099-eacd7aacfd31"/>
    <ds:schemaRef ds:uri="43b5e3d7-1304-475e-b019-de0bb71c7b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1296</TotalTime>
  <Words>122</Words>
  <Application>Microsoft Office PowerPoint</Application>
  <PresentationFormat>Widescreen</PresentationFormat>
  <Paragraphs>25</Paragraphs>
  <Slides>9</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1_Office Theme</vt:lpstr>
      <vt:lpstr>Denver Area Access Users Group</vt:lpstr>
      <vt:lpstr>PowerPoint Presentation</vt:lpstr>
      <vt:lpstr>Be in the know…</vt:lpstr>
      <vt:lpstr>PowerPoint Presentation</vt:lpstr>
      <vt:lpstr>Data Visualization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Denver Area Access Users Group</dc:title>
  <dc:creator>Michal Bar</dc:creator>
  <cp:lastModifiedBy>Michal Bar</cp:lastModifiedBy>
  <cp:revision>3</cp:revision>
  <dcterms:created xsi:type="dcterms:W3CDTF">2018-06-05T20:53:23Z</dcterms:created>
  <dcterms:modified xsi:type="dcterms:W3CDTF">2018-06-06T18:29:58Z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mibar@microsoft.com</vt:lpwstr>
  </property>
  <property fmtid="{D5CDD505-2E9C-101B-9397-08002B2CF9AE}" pid="5" name="MSIP_Label_f42aa342-8706-4288-bd11-ebb85995028c_SetDate">
    <vt:lpwstr>2018-06-05T20:53:37.6293256Z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ies>
</file>