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9" r:id="rId4"/>
    <p:sldId id="264" r:id="rId5"/>
    <p:sldId id="265" r:id="rId6"/>
    <p:sldId id="256" r:id="rId7"/>
    <p:sldId id="267" r:id="rId8"/>
    <p:sldId id="263" r:id="rId9"/>
    <p:sldId id="266" r:id="rId10"/>
    <p:sldId id="258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0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9F225-9161-44A9-903E-5EEE7E36BA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D2A860-1ED3-4608-8A51-83F0AE6545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F05A2-C0BF-4A10-9C8E-E984A8E28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89F2F-50C4-42D0-B370-783E4C4218B6}" type="datetimeFigureOut">
              <a:rPr lang="en-US" smtClean="0"/>
              <a:t>2/4/2018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5A75E2-8595-4F7B-B85A-970331BB2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CD521-0601-49F6-BF05-44899B86A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5CD01-D0B3-4FB2-A35B-D12D56FB72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494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BC018-AF86-4A2F-8628-ECF6454C5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AAC5DD-23C8-4233-9BA0-C2E17891CA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213461-D62C-44AA-85D3-78A427210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89F2F-50C4-42D0-B370-783E4C4218B6}" type="datetimeFigureOut">
              <a:rPr lang="en-US" smtClean="0"/>
              <a:t>2/4/2018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404CCC-655F-4696-946F-C3D76FFE6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573BF1-2726-411D-A232-F61E9D4A1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5CD01-D0B3-4FB2-A35B-D12D56FB72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202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656FF8-C806-44D1-8651-047C9CA68D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87A3FE-E19F-4C65-9F63-DB82C8E1A6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A49EB-0F40-4495-91F7-852AECB44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89F2F-50C4-42D0-B370-783E4C4218B6}" type="datetimeFigureOut">
              <a:rPr lang="en-US" smtClean="0"/>
              <a:t>2/4/2018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131E33-4F8A-4D68-B658-CB7CA06E6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8D12DD-852B-48FD-86B9-E629981E9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5CD01-D0B3-4FB2-A35B-D12D56FB72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538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7869B-7782-43E1-A992-C1C0A62B1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DA9813-35FE-4BD5-BF99-E1260D1E3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4E4FB5-A77E-4747-A904-996D3AD83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89F2F-50C4-42D0-B370-783E4C4218B6}" type="datetimeFigureOut">
              <a:rPr lang="en-US" smtClean="0"/>
              <a:t>2/4/2018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4576DF-9C04-42FD-A21C-4BBA75244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D7E00-B2FF-456E-96DB-0CDDF8824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5CD01-D0B3-4FB2-A35B-D12D56FB72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39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CC799-CC79-4465-90B5-424CEF5EB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3BC491-DC06-4D3F-AF99-29E51C440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88D5D4-3AA6-4A47-88F3-472DE3B75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89F2F-50C4-42D0-B370-783E4C4218B6}" type="datetimeFigureOut">
              <a:rPr lang="en-US" smtClean="0"/>
              <a:t>2/4/2018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BDC40-D504-4898-A3EA-6B170AE3F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DF3843-CD3E-4210-8BE8-BB20A6932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5CD01-D0B3-4FB2-A35B-D12D56FB72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846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F697E-5045-45DD-ABBB-29AFFC8B1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77AB6E-07C1-4968-A833-D85C70C375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2AA09B-B6EA-4441-B591-E21FA11F9B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89F0FB-23C9-4765-A380-D796E0D94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89F2F-50C4-42D0-B370-783E4C4218B6}" type="datetimeFigureOut">
              <a:rPr lang="en-US" smtClean="0"/>
              <a:t>2/4/2018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40F5AA-BFA7-4456-891D-D7696EC9E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7298B4-51BD-4911-9B11-9B6DBA0A3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5CD01-D0B3-4FB2-A35B-D12D56FB72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90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BB60D-3BD8-40E7-B095-3C06E0DA3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833802-87CE-47D7-8221-1275865F4B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F1C3FA-6CCA-47C9-9CDE-96BF215525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1B0277-F2A1-4D04-81B4-B82A0AAA0B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000E6-D3F9-458A-889B-5DB029CCC3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0E94B1-9B5F-49BC-A013-EB9DC4208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89F2F-50C4-42D0-B370-783E4C4218B6}" type="datetimeFigureOut">
              <a:rPr lang="en-US" smtClean="0"/>
              <a:t>2/4/2018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619E3E-1693-4565-9DC6-10BA64DEC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0C3A44-4201-47B6-B0F6-C5108936E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5CD01-D0B3-4FB2-A35B-D12D56FB72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78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40845-F49D-4785-9933-FF3E398CE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455487-AD5B-4AB7-8486-CFDBEDA5B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89F2F-50C4-42D0-B370-783E4C4218B6}" type="datetimeFigureOut">
              <a:rPr lang="en-US" smtClean="0"/>
              <a:t>2/4/2018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EFE312-7A25-4C33-AF44-2C323EBA8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A900D6-331D-4058-B13F-F8C6376E6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5CD01-D0B3-4FB2-A35B-D12D56FB72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957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987511-096C-4119-A800-5A3EC12A8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89F2F-50C4-42D0-B370-783E4C4218B6}" type="datetimeFigureOut">
              <a:rPr lang="en-US" smtClean="0"/>
              <a:t>2/4/2018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213F09-32B2-4602-8966-CF5D28291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B7E66F-FF7B-4181-9D2D-C789187D6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5CD01-D0B3-4FB2-A35B-D12D56FB72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019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483E2-B0C2-45E4-B1D2-A22B3125B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5E951-3DA4-49A7-8560-5829C3EF56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A0170E-F680-4DC8-8739-8BF4584B8E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BAA403-64DE-4B2F-A810-897FE3157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89F2F-50C4-42D0-B370-783E4C4218B6}" type="datetimeFigureOut">
              <a:rPr lang="en-US" smtClean="0"/>
              <a:t>2/4/2018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9B71AD-1DC7-443F-AA53-4DDD1AC28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9AAEE2-AE61-4ED0-A550-4D16D0A43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5CD01-D0B3-4FB2-A35B-D12D56FB72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210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0AEE3-7544-4470-8DED-3EDA56575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E7C10B-295A-4943-BCEF-4B94EE3F44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B594B3-D8A5-46BC-9F08-046BCEF510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2180F6-340F-4C48-A824-B077F7B8B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89F2F-50C4-42D0-B370-783E4C4218B6}" type="datetimeFigureOut">
              <a:rPr lang="en-US" smtClean="0"/>
              <a:t>2/4/2018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B596A5-E8AA-49FD-B76E-A9572B873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401E71-C1C5-45ED-BD42-D4DB1E2A2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5CD01-D0B3-4FB2-A35B-D12D56FB72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403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2117B8-27D8-42D4-9CB6-C22A673BF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6E421B-8E79-43B3-870C-BA9A650985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65290-4212-4AFE-80A6-38DB550ABF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89F2F-50C4-42D0-B370-783E4C4218B6}" type="datetimeFigureOut">
              <a:rPr lang="en-US" smtClean="0"/>
              <a:t>2/4/2018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FFC94-21CD-4763-B932-8343D4792F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68F8FC-D755-40D8-8521-8C07BEA41C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5CD01-D0B3-4FB2-A35B-D12D56FB722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789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docs.microsoft.com/en-us/powerapps/connections-list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1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werapps.microsoft.com/en-us/" TargetMode="External"/><Relationship Id="rId2" Type="http://schemas.openxmlformats.org/officeDocument/2006/relationships/hyperlink" Target="https://www.alphasoftware.com/mobile-app-development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hyperlink" Target="https://www.snappii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uvrPh4PDOg" TargetMode="External"/><Relationship Id="rId2" Type="http://schemas.openxmlformats.org/officeDocument/2006/relationships/hyperlink" Target="https://powerusers.microsoft.com/t5/PowerApps-Community/ct-p/PowerApps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hyperlink" Target="https://www.youtube.com/watch?v=iPlTZbsDYT8" TargetMode="External"/><Relationship Id="rId4" Type="http://schemas.openxmlformats.org/officeDocument/2006/relationships/hyperlink" Target="https://www.youtube.com/watch?v=syt61L03dpc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en-us/powerapps/formula-reference" TargetMode="External"/><Relationship Id="rId2" Type="http://schemas.openxmlformats.org/officeDocument/2006/relationships/hyperlink" Target="https://www.youtube.com/watch?v=PuePMMuj5p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roducts.office.com/en-us/compare-all-microsoft-office-products?tab=2" TargetMode="External"/><Relationship Id="rId2" Type="http://schemas.openxmlformats.org/officeDocument/2006/relationships/hyperlink" Target="https://technet.microsoft.com/en-us/library/office-365-platform-service-description.aspx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hyperlink" Target="https://products.office.com/en-us/business/office-365-f1" TargetMode="External"/><Relationship Id="rId4" Type="http://schemas.openxmlformats.org/officeDocument/2006/relationships/hyperlink" Target="https://products.office.com/en-us/business/compare-more-office-365-for-business-plan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C09D4-42D9-42F4-987A-246972798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4840" y="502021"/>
            <a:ext cx="8748959" cy="79494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660066"/>
                </a:solidFill>
                <a:latin typeface="+mn-lt"/>
              </a:rPr>
              <a:t>PowerApps</a:t>
            </a:r>
            <a:r>
              <a:rPr lang="en-US" b="1" dirty="0">
                <a:latin typeface="+mn-lt"/>
              </a:rPr>
              <a:t> for the </a:t>
            </a:r>
            <a:r>
              <a:rPr lang="en-US" b="1" dirty="0">
                <a:solidFill>
                  <a:srgbClr val="A50021"/>
                </a:solidFill>
                <a:latin typeface="+mn-lt"/>
              </a:rPr>
              <a:t>Access Developer</a:t>
            </a:r>
            <a:br>
              <a:rPr lang="en-US" b="1" dirty="0">
                <a:latin typeface="+mn-lt"/>
              </a:rPr>
            </a:br>
            <a:endParaRPr lang="en-US" b="1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B0D405-E20B-4BCA-ABA3-A041BE58F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24" y="4312913"/>
            <a:ext cx="1847850" cy="1524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0E25BE-0BB7-40FB-B587-8DAAB2619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3914" y="1522012"/>
            <a:ext cx="8589885" cy="48339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A6D4E4-DC14-4C51-BFA0-CC810110C9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39" y="203621"/>
            <a:ext cx="1724025" cy="1714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CD7E469-6D9B-4EF2-AFFF-35E0100E63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73" y="2353517"/>
            <a:ext cx="2124075" cy="1524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E960B51-7472-4F18-B684-269416AD17A4}"/>
              </a:ext>
            </a:extLst>
          </p:cNvPr>
          <p:cNvSpPr/>
          <p:nvPr/>
        </p:nvSpPr>
        <p:spPr>
          <a:xfrm>
            <a:off x="425506" y="1964438"/>
            <a:ext cx="19234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+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462393-A79F-43F8-9EDA-8E00C4746249}"/>
              </a:ext>
            </a:extLst>
          </p:cNvPr>
          <p:cNvSpPr/>
          <p:nvPr/>
        </p:nvSpPr>
        <p:spPr>
          <a:xfrm>
            <a:off x="441416" y="3897264"/>
            <a:ext cx="19234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+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F250B-209A-4DC2-89C8-AB933F6C4DDD}"/>
              </a:ext>
            </a:extLst>
          </p:cNvPr>
          <p:cNvSpPr/>
          <p:nvPr/>
        </p:nvSpPr>
        <p:spPr>
          <a:xfrm>
            <a:off x="273106" y="5986647"/>
            <a:ext cx="2254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=  </a:t>
            </a:r>
            <a:r>
              <a:rPr lang="en-US" dirty="0"/>
              <a:t>Simple, Fast, Smart Mobile Apps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43610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CC4E-0EB6-4867-BF86-EFF0E2F7B3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87042" y="381741"/>
            <a:ext cx="9157562" cy="958787"/>
          </a:xfrm>
        </p:spPr>
        <p:txBody>
          <a:bodyPr/>
          <a:lstStyle/>
          <a:p>
            <a:r>
              <a:rPr lang="en-US" dirty="0"/>
              <a:t>Data Connectors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352A1A-E20F-4F71-A6A0-1C7345AED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92" y="1713389"/>
            <a:ext cx="11132598" cy="4669655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2800" dirty="0"/>
              <a:t>167 Standard Connectors and counting </a:t>
            </a:r>
          </a:p>
          <a:p>
            <a:pPr algn="l"/>
            <a:r>
              <a:rPr lang="en-US" dirty="0">
                <a:hlinkClick r:id="rId2"/>
              </a:rPr>
              <a:t>https://docs.microsoft.com/en-us/powerapps/connections-list</a:t>
            </a:r>
            <a:endParaRPr lang="en-US" dirty="0"/>
          </a:p>
          <a:p>
            <a:pPr algn="l"/>
            <a:endParaRPr lang="en-US" dirty="0"/>
          </a:p>
          <a:p>
            <a:pPr algn="l"/>
            <a:r>
              <a:rPr lang="en-US" dirty="0"/>
              <a:t>The ones that count in my book..</a:t>
            </a: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On Premises SQL</a:t>
            </a: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Dropbox </a:t>
            </a:r>
          </a:p>
          <a:p>
            <a:pPr lvl="1" algn="l"/>
            <a:endParaRPr lang="en-US" dirty="0"/>
          </a:p>
          <a:p>
            <a:pPr algn="l"/>
            <a:r>
              <a:rPr lang="en-US" dirty="0"/>
              <a:t>Of interest…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Azure SQL 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Common Data Service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Cognitive Services</a:t>
            </a:r>
          </a:p>
          <a:p>
            <a:pPr lvl="1" algn="l"/>
            <a:endParaRPr lang="en-US" sz="2400" dirty="0"/>
          </a:p>
          <a:p>
            <a:pPr algn="l"/>
            <a:r>
              <a:rPr lang="en-US" sz="2800" dirty="0"/>
              <a:t>Build your own Custom connectors</a:t>
            </a:r>
          </a:p>
          <a:p>
            <a:pPr lvl="1" algn="l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0AD539-7461-49AA-A204-87CA5CCAE6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92" y="99134"/>
            <a:ext cx="18478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335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CC4E-0EB6-4867-BF86-EFF0E2F7B3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2792" y="381741"/>
            <a:ext cx="7895208" cy="958787"/>
          </a:xfrm>
        </p:spPr>
        <p:txBody>
          <a:bodyPr/>
          <a:lstStyle/>
          <a:p>
            <a:r>
              <a:rPr lang="en-US" dirty="0"/>
              <a:t>Lessons Learned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352A1A-E20F-4F71-A6A0-1C7345AED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92" y="1713389"/>
            <a:ext cx="11132598" cy="4669655"/>
          </a:xfrm>
        </p:spPr>
        <p:txBody>
          <a:bodyPr>
            <a:normAutofit/>
          </a:bodyPr>
          <a:lstStyle/>
          <a:p>
            <a:pPr marL="342900" indent="-342900" algn="l" fontAlgn="ctr">
              <a:buFont typeface="Arial" panose="020B0604020202020204" pitchFamily="34" charset="0"/>
              <a:buChar char="•"/>
            </a:pPr>
            <a:r>
              <a:rPr lang="en-US" dirty="0"/>
              <a:t>Prequalify the server if you are going to use an on-premises data gateway (Minimum W2008 with .NET 4.6)</a:t>
            </a:r>
          </a:p>
          <a:p>
            <a:pPr marL="342900" indent="-342900" algn="l" fontAlgn="ctr">
              <a:buFont typeface="Arial" panose="020B0604020202020204" pitchFamily="34" charset="0"/>
              <a:buChar char="•"/>
            </a:pPr>
            <a:r>
              <a:rPr lang="en-US" dirty="0"/>
              <a:t>Pictures are to heavy for most on-premise data gateways.</a:t>
            </a:r>
          </a:p>
          <a:p>
            <a:pPr marL="342900" indent="-342900" algn="l" fontAlgn="ctr">
              <a:buFont typeface="Arial" panose="020B0604020202020204" pitchFamily="34" charset="0"/>
              <a:buChar char="•"/>
            </a:pPr>
            <a:r>
              <a:rPr lang="en-US" dirty="0"/>
              <a:t>Some limitations with SQL views and Stored Procs</a:t>
            </a:r>
          </a:p>
          <a:p>
            <a:pPr marL="800100" lvl="1" indent="-342900" algn="l" fontAlgn="ctr">
              <a:buFont typeface="Arial" panose="020B0604020202020204" pitchFamily="34" charset="0"/>
              <a:buChar char="•"/>
            </a:pPr>
            <a:r>
              <a:rPr lang="en-US" dirty="0"/>
              <a:t>Just added views on 2/1/18 and they are read only</a:t>
            </a:r>
          </a:p>
          <a:p>
            <a:pPr marL="800100" lvl="1" indent="-342900" algn="l" fontAlgn="ctr">
              <a:buFont typeface="Arial" panose="020B0604020202020204" pitchFamily="34" charset="0"/>
              <a:buChar char="•"/>
            </a:pPr>
            <a:r>
              <a:rPr lang="en-US" dirty="0"/>
              <a:t>You must use Flow for Stored Procs </a:t>
            </a:r>
          </a:p>
          <a:p>
            <a:pPr marL="342900" indent="-342900" algn="l" fontAlgn="ctr">
              <a:buFont typeface="Arial" panose="020B0604020202020204" pitchFamily="34" charset="0"/>
              <a:buChar char="•"/>
            </a:pPr>
            <a:r>
              <a:rPr lang="en-US" dirty="0"/>
              <a:t>Row Limits 100 rows and Top 500 </a:t>
            </a:r>
          </a:p>
          <a:p>
            <a:pPr marL="342900" indent="-342900" algn="l" fontAlgn="ctr">
              <a:buFont typeface="Arial" panose="020B0604020202020204" pitchFamily="34" charset="0"/>
              <a:buChar char="•"/>
            </a:pPr>
            <a:r>
              <a:rPr lang="en-US" dirty="0"/>
              <a:t>You can not have Trigger under the tables</a:t>
            </a:r>
          </a:p>
          <a:p>
            <a:pPr marL="342900" indent="-342900" algn="l" fontAlgn="ctr">
              <a:buFont typeface="Arial" panose="020B0604020202020204" pitchFamily="34" charset="0"/>
              <a:buChar char="•"/>
            </a:pPr>
            <a:r>
              <a:rPr lang="en-US" dirty="0"/>
              <a:t>Required fields require app defaults… will not see table level defaults</a:t>
            </a:r>
          </a:p>
          <a:p>
            <a:pPr marL="342900" indent="-342900" algn="l" fontAlgn="ctr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err="1"/>
              <a:t>CountIf</a:t>
            </a:r>
            <a:r>
              <a:rPr lang="en-US" dirty="0"/>
              <a:t> function is </a:t>
            </a:r>
            <a:r>
              <a:rPr lang="en-US" dirty="0" err="1"/>
              <a:t>slooooow</a:t>
            </a:r>
            <a:r>
              <a:rPr lang="en-US" dirty="0"/>
              <a:t> </a:t>
            </a:r>
          </a:p>
          <a:p>
            <a:pPr algn="l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949FB8-AD59-4081-902D-D899A7A595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189389"/>
            <a:ext cx="18478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03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EB7A9-CCA5-402C-90D6-8549291CD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1785" y="3786825"/>
            <a:ext cx="5765532" cy="2244154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US" sz="13800" b="1" dirty="0">
                <a:solidFill>
                  <a:srgbClr val="660066"/>
                </a:solidFill>
              </a:rPr>
              <a:t>GO PowerApps </a:t>
            </a:r>
          </a:p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F71134-5D02-4B75-88BE-7E89AD3169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938" y="681038"/>
            <a:ext cx="3479662" cy="28698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724F63-76A8-40A4-B611-6E237DDDD5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961" y="735970"/>
            <a:ext cx="2830530" cy="281489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5795263-A70F-4857-81AC-72CA50A8C9A1}"/>
              </a:ext>
            </a:extLst>
          </p:cNvPr>
          <p:cNvSpPr txBox="1">
            <a:spLocks/>
          </p:cNvSpPr>
          <p:nvPr/>
        </p:nvSpPr>
        <p:spPr>
          <a:xfrm>
            <a:off x="423511" y="3786825"/>
            <a:ext cx="4950594" cy="224415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2300" b="1" dirty="0">
                <a:solidFill>
                  <a:srgbClr val="A50021"/>
                </a:solidFill>
              </a:rPr>
              <a:t>GO Access 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467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CC4E-0EB6-4867-BF86-EFF0E2F7B3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192" y="381742"/>
            <a:ext cx="10912106" cy="734296"/>
          </a:xfrm>
        </p:spPr>
        <p:txBody>
          <a:bodyPr>
            <a:normAutofit fontScale="90000"/>
          </a:bodyPr>
          <a:lstStyle/>
          <a:p>
            <a:r>
              <a:rPr lang="en-US" dirty="0"/>
              <a:t>Current State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A66DFF-F5CC-48A7-8F28-4DE128BF7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28" y="1165304"/>
            <a:ext cx="2124075" cy="1524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3C5868F-5368-45EC-82D8-C1BF52EA8D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1" y="4212143"/>
            <a:ext cx="2257425" cy="1957388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8F26F4A-3FFB-4661-A5B7-58B73092709F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1384210" y="3625367"/>
            <a:ext cx="2904675" cy="736004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05B205F-A08D-4622-8906-E681C647A44C}"/>
              </a:ext>
            </a:extLst>
          </p:cNvPr>
          <p:cNvCxnSpPr>
            <a:cxnSpLocks/>
          </p:cNvCxnSpPr>
          <p:nvPr/>
        </p:nvCxnSpPr>
        <p:spPr>
          <a:xfrm flipH="1" flipV="1">
            <a:off x="3017767" y="1759602"/>
            <a:ext cx="1473397" cy="1247127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2C1F646-6EA8-411D-9BCB-DECD935706D2}"/>
              </a:ext>
            </a:extLst>
          </p:cNvPr>
          <p:cNvCxnSpPr>
            <a:cxnSpLocks/>
            <a:endCxn id="17" idx="1"/>
          </p:cNvCxnSpPr>
          <p:nvPr/>
        </p:nvCxnSpPr>
        <p:spPr>
          <a:xfrm flipV="1">
            <a:off x="5926273" y="2196301"/>
            <a:ext cx="1771373" cy="144777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9C36860-D7D2-4B5C-890A-415F14818448}"/>
              </a:ext>
            </a:extLst>
          </p:cNvPr>
          <p:cNvCxnSpPr>
            <a:cxnSpLocks/>
          </p:cNvCxnSpPr>
          <p:nvPr/>
        </p:nvCxnSpPr>
        <p:spPr>
          <a:xfrm>
            <a:off x="9661084" y="3094730"/>
            <a:ext cx="0" cy="863436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56223F0-F926-484B-9D08-46A476F36274}"/>
              </a:ext>
            </a:extLst>
          </p:cNvPr>
          <p:cNvCxnSpPr>
            <a:cxnSpLocks/>
          </p:cNvCxnSpPr>
          <p:nvPr/>
        </p:nvCxnSpPr>
        <p:spPr>
          <a:xfrm flipH="1">
            <a:off x="2388868" y="4871026"/>
            <a:ext cx="6776995" cy="64655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134E6EF-AA48-479C-849B-56D271E2CF47}"/>
              </a:ext>
            </a:extLst>
          </p:cNvPr>
          <p:cNvCxnSpPr>
            <a:cxnSpLocks/>
          </p:cNvCxnSpPr>
          <p:nvPr/>
        </p:nvCxnSpPr>
        <p:spPr>
          <a:xfrm>
            <a:off x="2836547" y="2060451"/>
            <a:ext cx="1443280" cy="1223151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362EAE65-A58A-47F2-9015-415093C69E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885" y="2768117"/>
            <a:ext cx="1724025" cy="17145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33503F9-6915-4806-AED1-FC61AAA268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7646" y="1248405"/>
            <a:ext cx="3431891" cy="18957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403786F-13AD-46F0-9938-8FCD31D1DD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8134" y="3958166"/>
            <a:ext cx="14859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155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CC4E-0EB6-4867-BF86-EFF0E2F7B3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192" y="381741"/>
            <a:ext cx="10912106" cy="958787"/>
          </a:xfrm>
        </p:spPr>
        <p:txBody>
          <a:bodyPr/>
          <a:lstStyle/>
          <a:p>
            <a:r>
              <a:rPr lang="en-US" dirty="0"/>
              <a:t>The Vision / The Goal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A66DFF-F5CC-48A7-8F28-4DE128BF7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888" y="1618169"/>
            <a:ext cx="2124075" cy="1524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3C5868F-5368-45EC-82D8-C1BF52EA8D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66" y="2745598"/>
            <a:ext cx="2257425" cy="19573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403786F-13AD-46F0-9938-8FCD31D1DD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398" y="3924635"/>
            <a:ext cx="1485900" cy="2038350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8F26F4A-3FFB-4661-A5B7-58B73092709F}"/>
              </a:ext>
            </a:extLst>
          </p:cNvPr>
          <p:cNvCxnSpPr>
            <a:cxnSpLocks/>
          </p:cNvCxnSpPr>
          <p:nvPr/>
        </p:nvCxnSpPr>
        <p:spPr>
          <a:xfrm flipV="1">
            <a:off x="1509278" y="1963952"/>
            <a:ext cx="1801558" cy="994373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05B205F-A08D-4622-8906-E681C647A44C}"/>
              </a:ext>
            </a:extLst>
          </p:cNvPr>
          <p:cNvCxnSpPr>
            <a:cxnSpLocks/>
          </p:cNvCxnSpPr>
          <p:nvPr/>
        </p:nvCxnSpPr>
        <p:spPr>
          <a:xfrm flipV="1">
            <a:off x="10639019" y="3069502"/>
            <a:ext cx="1" cy="855133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2C1F646-6EA8-411D-9BCB-DECD935706D2}"/>
              </a:ext>
            </a:extLst>
          </p:cNvPr>
          <p:cNvCxnSpPr>
            <a:cxnSpLocks/>
          </p:cNvCxnSpPr>
          <p:nvPr/>
        </p:nvCxnSpPr>
        <p:spPr>
          <a:xfrm>
            <a:off x="4882718" y="2227098"/>
            <a:ext cx="1760170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71073335-1593-47B7-BE01-A37D825BEBF8}"/>
              </a:ext>
            </a:extLst>
          </p:cNvPr>
          <p:cNvCxnSpPr>
            <a:cxnSpLocks/>
            <a:endCxn id="6" idx="1"/>
          </p:cNvCxnSpPr>
          <p:nvPr/>
        </p:nvCxnSpPr>
        <p:spPr>
          <a:xfrm>
            <a:off x="8822196" y="2307502"/>
            <a:ext cx="1105623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5513F8F7-0AA4-48AE-93DA-42FFEBA69BC6}"/>
              </a:ext>
            </a:extLst>
          </p:cNvPr>
          <p:cNvCxnSpPr>
            <a:cxnSpLocks/>
          </p:cNvCxnSpPr>
          <p:nvPr/>
        </p:nvCxnSpPr>
        <p:spPr>
          <a:xfrm>
            <a:off x="10965033" y="2958325"/>
            <a:ext cx="0" cy="96631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5666E23E-D561-496D-8CA7-03E48B978295}"/>
              </a:ext>
            </a:extLst>
          </p:cNvPr>
          <p:cNvCxnSpPr>
            <a:cxnSpLocks/>
          </p:cNvCxnSpPr>
          <p:nvPr/>
        </p:nvCxnSpPr>
        <p:spPr>
          <a:xfrm flipH="1">
            <a:off x="8822197" y="2579974"/>
            <a:ext cx="1105622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A70C4A8E-3EAE-45C1-99F4-4711A7CA6D11}"/>
              </a:ext>
            </a:extLst>
          </p:cNvPr>
          <p:cNvCxnSpPr>
            <a:cxnSpLocks/>
          </p:cNvCxnSpPr>
          <p:nvPr/>
        </p:nvCxnSpPr>
        <p:spPr>
          <a:xfrm flipH="1">
            <a:off x="5017632" y="2579974"/>
            <a:ext cx="1625256" cy="1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7ADAD942-4D83-4B97-BFC9-2A6B6A914BE9}"/>
              </a:ext>
            </a:extLst>
          </p:cNvPr>
          <p:cNvSpPr/>
          <p:nvPr/>
        </p:nvSpPr>
        <p:spPr>
          <a:xfrm>
            <a:off x="3310836" y="3437679"/>
            <a:ext cx="6096000" cy="261610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/>
              <a:t>No Printed Paper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/>
              <a:t>No Lost Paper 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/>
              <a:t>No Keying In Schedules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/>
              <a:t>Lower Cost and Higher Efficiency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ECCAC3-CA56-491B-AFC5-BF1C1EAD94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19" y="1545502"/>
            <a:ext cx="1847850" cy="1524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2EAE65-A58A-47F2-9015-415093C69E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607" y="1408743"/>
            <a:ext cx="17240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757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CC4E-0EB6-4867-BF86-EFF0E2F7B3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2792" y="381741"/>
            <a:ext cx="7895208" cy="958787"/>
          </a:xfrm>
        </p:spPr>
        <p:txBody>
          <a:bodyPr/>
          <a:lstStyle/>
          <a:p>
            <a:r>
              <a:rPr lang="en-US" dirty="0"/>
              <a:t>Mobile RAD Platforms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352A1A-E20F-4F71-A6A0-1C7345AED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92" y="1713389"/>
            <a:ext cx="11132598" cy="4669655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Alpha Anywhere</a:t>
            </a:r>
          </a:p>
          <a:p>
            <a:pPr algn="l"/>
            <a:r>
              <a:rPr lang="en-US" dirty="0">
                <a:hlinkClick r:id="rId2"/>
              </a:rPr>
              <a:t>https://www.alphasoftware.com/mobile-app-development/</a:t>
            </a:r>
            <a:endParaRPr lang="en-US" dirty="0"/>
          </a:p>
          <a:p>
            <a:pPr algn="l"/>
            <a:r>
              <a:rPr lang="en-US" dirty="0"/>
              <a:t>Microsoft PowerApps</a:t>
            </a:r>
          </a:p>
          <a:p>
            <a:pPr algn="l"/>
            <a:r>
              <a:rPr lang="en-US" dirty="0">
                <a:hlinkClick r:id="rId3"/>
              </a:rPr>
              <a:t>https://powerapps.microsoft.com/en-us/</a:t>
            </a:r>
            <a:endParaRPr lang="en-US" dirty="0"/>
          </a:p>
          <a:p>
            <a:pPr algn="l"/>
            <a:r>
              <a:rPr lang="en-US" dirty="0" err="1"/>
              <a:t>Snappi</a:t>
            </a:r>
            <a:r>
              <a:rPr lang="en-US" dirty="0"/>
              <a:t> Apps</a:t>
            </a:r>
          </a:p>
          <a:p>
            <a:pPr algn="l"/>
            <a:r>
              <a:rPr lang="en-US" dirty="0">
                <a:hlinkClick r:id="rId4"/>
              </a:rPr>
              <a:t>https://www.snappii.com/</a:t>
            </a:r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949FB8-AD59-4081-902D-D899A7A595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189389"/>
            <a:ext cx="1847850" cy="1524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5429C23-FAAD-45A4-A3E0-19D028898D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475442"/>
              </p:ext>
            </p:extLst>
          </p:nvPr>
        </p:nvGraphicFramePr>
        <p:xfrm>
          <a:off x="639192" y="4554243"/>
          <a:ext cx="10515603" cy="19220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2229">
                  <a:extLst>
                    <a:ext uri="{9D8B030D-6E8A-4147-A177-3AD203B41FA5}">
                      <a16:colId xmlns:a16="http://schemas.microsoft.com/office/drawing/2014/main" val="4246982948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3196865621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267103553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873210117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917972653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1264075910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4219567579"/>
                    </a:ext>
                  </a:extLst>
                </a:gridCol>
              </a:tblGrid>
              <a:tr h="3844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 err="1">
                          <a:effectLst/>
                        </a:rPr>
                        <a:t>Altova</a:t>
                      </a:r>
                      <a:endParaRPr lang="en-US" sz="12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Bizooku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FSI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Mi-Corporation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OrangeKloud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SkyGiraffe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 err="1">
                          <a:effectLst/>
                        </a:rPr>
                        <a:t>Zudy</a:t>
                      </a:r>
                      <a:endParaRPr lang="en-US" sz="12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extLst>
                  <a:ext uri="{0D108BD9-81ED-4DB2-BD59-A6C34878D82A}">
                    <a16:rowId xmlns:a16="http://schemas.microsoft.com/office/drawing/2014/main" val="27358176"/>
                  </a:ext>
                </a:extLst>
              </a:tr>
              <a:tr h="3844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Appery.io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BlinkMobile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GMC Software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MobileFrame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PowWow Mobile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Tagit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 err="1">
                          <a:effectLst/>
                        </a:rPr>
                        <a:t>Zuznow</a:t>
                      </a:r>
                      <a:endParaRPr lang="en-US" sz="12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extLst>
                  <a:ext uri="{0D108BD9-81ED-4DB2-BD59-A6C34878D82A}">
                    <a16:rowId xmlns:a16="http://schemas.microsoft.com/office/drawing/2014/main" val="3196354456"/>
                  </a:ext>
                </a:extLst>
              </a:tr>
              <a:tr h="3844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AppGyver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Capriza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 err="1">
                          <a:effectLst/>
                        </a:rPr>
                        <a:t>i</a:t>
                      </a:r>
                      <a:r>
                        <a:rPr lang="en-US" sz="1200" u="none" strike="noStrike" dirty="0">
                          <a:effectLst/>
                        </a:rPr>
                        <a:t>-exceed</a:t>
                      </a:r>
                      <a:endParaRPr lang="en-US" sz="12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MobileSmith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Resco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 err="1">
                          <a:effectLst/>
                        </a:rPr>
                        <a:t>ViziApps</a:t>
                      </a:r>
                      <a:endParaRPr lang="en-US" sz="12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12" marR="7412" marT="7412" marB="0" anchor="b"/>
                </a:tc>
                <a:extLst>
                  <a:ext uri="{0D108BD9-81ED-4DB2-BD59-A6C34878D82A}">
                    <a16:rowId xmlns:a16="http://schemas.microsoft.com/office/drawing/2014/main" val="2947004690"/>
                  </a:ext>
                </a:extLst>
              </a:tr>
              <a:tr h="3844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appsFreedom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Catavolt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kintone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Neonto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Retriever Communications</a:t>
                      </a:r>
                      <a:endParaRPr lang="en-US" sz="12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 err="1">
                          <a:effectLst/>
                        </a:rPr>
                        <a:t>Webalo</a:t>
                      </a:r>
                      <a:endParaRPr lang="en-US" sz="12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12" marR="7412" marT="7412" marB="0" anchor="b"/>
                </a:tc>
                <a:extLst>
                  <a:ext uri="{0D108BD9-81ED-4DB2-BD59-A6C34878D82A}">
                    <a16:rowId xmlns:a16="http://schemas.microsoft.com/office/drawing/2014/main" val="3944957778"/>
                  </a:ext>
                </a:extLst>
              </a:tr>
              <a:tr h="3844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AppSheet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ClickSoftware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Magic Software Enterprises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Neptune Software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Sapho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WebRatio</a:t>
                      </a:r>
                      <a:endParaRPr lang="en-US" sz="1200" b="0" i="0" u="none" strike="noStrike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711" marR="7412" marT="7412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12" marR="7412" marT="7412" marB="0" anchor="b"/>
                </a:tc>
                <a:extLst>
                  <a:ext uri="{0D108BD9-81ED-4DB2-BD59-A6C34878D82A}">
                    <a16:rowId xmlns:a16="http://schemas.microsoft.com/office/drawing/2014/main" val="1452271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8100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CC4E-0EB6-4867-BF86-EFF0E2F7B3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2792" y="381741"/>
            <a:ext cx="7895208" cy="958787"/>
          </a:xfrm>
        </p:spPr>
        <p:txBody>
          <a:bodyPr>
            <a:normAutofit/>
          </a:bodyPr>
          <a:lstStyle/>
          <a:p>
            <a:r>
              <a:rPr lang="en-US" dirty="0"/>
              <a:t>Prerequisites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352A1A-E20F-4F71-A6A0-1C7345AED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92" y="1713389"/>
            <a:ext cx="11132598" cy="466965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Must Connect to on-premises MS SQL Server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Rapid Application Development  (RAD 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Active online Community</a:t>
            </a:r>
          </a:p>
          <a:p>
            <a:pPr lvl="1" algn="l"/>
            <a:r>
              <a:rPr lang="en-US" dirty="0">
                <a:hlinkClick r:id="rId2"/>
              </a:rPr>
              <a:t>https://powerusers.microsoft.com/t5/PowerApps-Community/ct-p/PowerApps1</a:t>
            </a: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Needs to support Mapping and Pictures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Can Build complex app on the rails</a:t>
            </a:r>
          </a:p>
          <a:p>
            <a:pPr lvl="1" algn="l"/>
            <a:r>
              <a:rPr lang="en-US" dirty="0">
                <a:hlinkClick r:id="rId3"/>
              </a:rPr>
              <a:t>https://www.youtube.com/watch?v=MuvrPh4PDOg</a:t>
            </a: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Can get off the rails if needed </a:t>
            </a:r>
          </a:p>
          <a:p>
            <a:pPr lvl="1" algn="l"/>
            <a:r>
              <a:rPr lang="en-US" dirty="0">
                <a:hlinkClick r:id="rId4"/>
              </a:rPr>
              <a:t>https://www.youtube.com/watch?v=syt61L03dpc</a:t>
            </a:r>
            <a:endParaRPr lang="en-US" dirty="0"/>
          </a:p>
          <a:p>
            <a:pPr lvl="1" algn="l"/>
            <a:r>
              <a:rPr lang="en-US" dirty="0">
                <a:hlinkClick r:id="rId5"/>
              </a:rPr>
              <a:t>https://www.youtube.com/watch?v=iPlTZbsDYT8</a:t>
            </a: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Proven History … debatable based on Access’s multiple try’s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algn="l"/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949FB8-AD59-4081-902D-D899A7A595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189389"/>
            <a:ext cx="18478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69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CC4E-0EB6-4867-BF86-EFF0E2F7B3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2792" y="381741"/>
            <a:ext cx="7895208" cy="958787"/>
          </a:xfrm>
        </p:spPr>
        <p:txBody>
          <a:bodyPr/>
          <a:lstStyle/>
          <a:p>
            <a:r>
              <a:rPr lang="en-US" dirty="0"/>
              <a:t>What Is PowerApps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352A1A-E20F-4F71-A6A0-1C7345AED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92" y="1713389"/>
            <a:ext cx="11132598" cy="4669655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“PowerApps is a service that lets you build business apps that </a:t>
            </a: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run in a browser or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/>
              <a:t>on a phone or tablet, and no coding experience is required. PowerApps combines visual drag-and-drop concepts from PowerPoint with Excel-like expressions for logic and working with data.” (Codeless does not mean featureless 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A mobile app wrapper for your custom built applications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Runs on Android and Apple phones and tablets.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Is part of all Office 365 Business and Enterprise Plans except “Office 365 Business”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Users are granted the rights to use and/or edit the app via their 0365 account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Can connect to Multiple data sources via Data Connectors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Cost effective way of placing mobile app in user hands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A building block to a total solution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A feature rich development platform for </a:t>
            </a:r>
            <a:r>
              <a:rPr lang="en-US" b="1" dirty="0"/>
              <a:t>Field</a:t>
            </a:r>
            <a:r>
              <a:rPr lang="en-US" dirty="0"/>
              <a:t> facing apps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algn="l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949FB8-AD59-4081-902D-D899A7A595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189389"/>
            <a:ext cx="18478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71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CC4E-0EB6-4867-BF86-EFF0E2F7B3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2792" y="381741"/>
            <a:ext cx="7895208" cy="958787"/>
          </a:xfrm>
        </p:spPr>
        <p:txBody>
          <a:bodyPr/>
          <a:lstStyle/>
          <a:p>
            <a:r>
              <a:rPr lang="en-US" dirty="0"/>
              <a:t>What PowerApps Is Not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352A1A-E20F-4F71-A6A0-1C7345AED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92" y="1713389"/>
            <a:ext cx="11132598" cy="466965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It is NOT a feature rich development platform for </a:t>
            </a:r>
            <a:r>
              <a:rPr lang="en-US" b="1" dirty="0"/>
              <a:t>Office </a:t>
            </a:r>
            <a:r>
              <a:rPr lang="en-US" dirty="0"/>
              <a:t>facing apps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It is NOT a public facing platform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It is NOT going to replace Access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It is NOT the Wild West there are limits.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949FB8-AD59-4081-902D-D899A7A595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189389"/>
            <a:ext cx="18478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CC4E-0EB6-4867-BF86-EFF0E2F7B3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2792" y="381741"/>
            <a:ext cx="7895208" cy="958787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Live Demo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352A1A-E20F-4F71-A6A0-1C7345AED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92" y="1713389"/>
            <a:ext cx="11132598" cy="4669655"/>
          </a:xfrm>
        </p:spPr>
        <p:txBody>
          <a:bodyPr>
            <a:normAutofit/>
          </a:bodyPr>
          <a:lstStyle/>
          <a:p>
            <a:pPr algn="l"/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The PowerApps Studio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Everything is exposed and all objects must be uniquely named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Think Like Excel but with Properties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Sample Apps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Demo PowerApps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Review landing form in Access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Available Functions </a:t>
            </a:r>
          </a:p>
          <a:p>
            <a:pPr lvl="1" algn="l"/>
            <a:r>
              <a:rPr lang="en-US" dirty="0">
                <a:hlinkClick r:id="rId2"/>
              </a:rPr>
              <a:t>https://www.youtube.com/watch?v=PuePMMuj5ps</a:t>
            </a:r>
            <a:endParaRPr lang="en-US" dirty="0"/>
          </a:p>
          <a:p>
            <a:pPr lvl="1" algn="l"/>
            <a:r>
              <a:rPr lang="en-US" dirty="0">
                <a:hlinkClick r:id="rId3"/>
              </a:rPr>
              <a:t>https://docs.microsoft.com/en-us/powerapps/formula-reference</a:t>
            </a:r>
            <a:endParaRPr lang="en-US" dirty="0"/>
          </a:p>
          <a:p>
            <a:pPr lvl="1"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949FB8-AD59-4081-902D-D899A7A595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189389"/>
            <a:ext cx="18478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710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CC4E-0EB6-4867-BF86-EFF0E2F7B3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87042" y="381741"/>
            <a:ext cx="9157562" cy="958787"/>
          </a:xfrm>
        </p:spPr>
        <p:txBody>
          <a:bodyPr/>
          <a:lstStyle/>
          <a:p>
            <a:r>
              <a:rPr lang="en-US" dirty="0"/>
              <a:t>Cost and Plans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352A1A-E20F-4F71-A6A0-1C7345AED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92" y="1713389"/>
            <a:ext cx="11132598" cy="4669655"/>
          </a:xfrm>
        </p:spPr>
        <p:txBody>
          <a:bodyPr>
            <a:normAutofit/>
          </a:bodyPr>
          <a:lstStyle/>
          <a:p>
            <a:pPr lvl="1" algn="l"/>
            <a:r>
              <a:rPr lang="en-US" dirty="0"/>
              <a:t>I use one E3 account per company that I work with and one F1 account per field user</a:t>
            </a:r>
            <a:endParaRPr lang="en-US" dirty="0">
              <a:hlinkClick r:id="rId2"/>
            </a:endParaRPr>
          </a:p>
          <a:p>
            <a:pPr lvl="1" algn="l"/>
            <a:endParaRPr lang="en-US" dirty="0">
              <a:hlinkClick r:id="rId2"/>
            </a:endParaRPr>
          </a:p>
          <a:p>
            <a:pPr lvl="1" algn="l"/>
            <a:endParaRPr lang="en-US" dirty="0">
              <a:hlinkClick r:id="rId2"/>
            </a:endParaRPr>
          </a:p>
          <a:p>
            <a:pPr lvl="1" algn="l"/>
            <a:endParaRPr lang="en-US" dirty="0">
              <a:hlinkClick r:id="rId2"/>
            </a:endParaRPr>
          </a:p>
          <a:p>
            <a:pPr lvl="1" algn="l"/>
            <a:endParaRPr lang="en-US" dirty="0">
              <a:hlinkClick r:id="rId2"/>
            </a:endParaRPr>
          </a:p>
          <a:p>
            <a:pPr lvl="1" algn="l"/>
            <a:endParaRPr lang="en-US" dirty="0">
              <a:hlinkClick r:id="rId2"/>
            </a:endParaRPr>
          </a:p>
          <a:p>
            <a:pPr lvl="1" algn="l"/>
            <a:endParaRPr lang="en-US" dirty="0">
              <a:hlinkClick r:id="rId2"/>
            </a:endParaRPr>
          </a:p>
          <a:p>
            <a:pPr lvl="1" algn="l"/>
            <a:endParaRPr lang="en-US" dirty="0">
              <a:hlinkClick r:id="rId2"/>
            </a:endParaRPr>
          </a:p>
          <a:p>
            <a:pPr lvl="1" algn="l"/>
            <a:r>
              <a:rPr lang="en-US" dirty="0">
                <a:hlinkClick r:id="rId2"/>
              </a:rPr>
              <a:t>https://technet.microsoft.com/en-us/library/office-365-platform-service-description.aspx</a:t>
            </a:r>
            <a:endParaRPr lang="en-US" dirty="0"/>
          </a:p>
          <a:p>
            <a:pPr lvl="1" algn="l"/>
            <a:r>
              <a:rPr lang="en-US" dirty="0">
                <a:hlinkClick r:id="rId3"/>
              </a:rPr>
              <a:t>https://products.office.com/en-us/compare-all-microsoft-office-products?tab=2</a:t>
            </a:r>
            <a:endParaRPr lang="en-US" dirty="0"/>
          </a:p>
          <a:p>
            <a:pPr lvl="1" algn="l"/>
            <a:r>
              <a:rPr lang="en-US" dirty="0">
                <a:hlinkClick r:id="rId4"/>
              </a:rPr>
              <a:t>https://products.office.com/en-us/business/compare-more-office-365-for-business-plans</a:t>
            </a:r>
            <a:endParaRPr lang="en-US" dirty="0"/>
          </a:p>
          <a:p>
            <a:pPr lvl="1" algn="l"/>
            <a:r>
              <a:rPr lang="en-US" dirty="0">
                <a:hlinkClick r:id="rId5"/>
              </a:rPr>
              <a:t>https://products.office.com/en-us/business/office-365-f1</a:t>
            </a:r>
            <a:endParaRPr lang="en-US" dirty="0"/>
          </a:p>
          <a:p>
            <a:pPr lvl="1" algn="l"/>
            <a:endParaRPr lang="en-US" dirty="0"/>
          </a:p>
          <a:p>
            <a:pPr lvl="1" algn="l"/>
            <a:endParaRPr lang="en-US" dirty="0"/>
          </a:p>
          <a:p>
            <a:pPr lvl="1" algn="l"/>
            <a:endParaRPr lang="en-US" dirty="0"/>
          </a:p>
          <a:p>
            <a:pPr lvl="1" algn="l"/>
            <a:endParaRPr lang="en-US" dirty="0"/>
          </a:p>
          <a:p>
            <a:pPr lvl="1" algn="l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0AD539-7461-49AA-A204-87CA5CCAE6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92" y="99134"/>
            <a:ext cx="1847850" cy="15240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5B35C6-A4FB-4F08-B599-DC15713F4F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067149"/>
              </p:ext>
            </p:extLst>
          </p:nvPr>
        </p:nvGraphicFramePr>
        <p:xfrm>
          <a:off x="838200" y="2294086"/>
          <a:ext cx="10515599" cy="182648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952737">
                  <a:extLst>
                    <a:ext uri="{9D8B030D-6E8A-4147-A177-3AD203B41FA5}">
                      <a16:colId xmlns:a16="http://schemas.microsoft.com/office/drawing/2014/main" val="1692196809"/>
                    </a:ext>
                  </a:extLst>
                </a:gridCol>
                <a:gridCol w="1223266">
                  <a:extLst>
                    <a:ext uri="{9D8B030D-6E8A-4147-A177-3AD203B41FA5}">
                      <a16:colId xmlns:a16="http://schemas.microsoft.com/office/drawing/2014/main" val="216203648"/>
                    </a:ext>
                  </a:extLst>
                </a:gridCol>
                <a:gridCol w="1223266">
                  <a:extLst>
                    <a:ext uri="{9D8B030D-6E8A-4147-A177-3AD203B41FA5}">
                      <a16:colId xmlns:a16="http://schemas.microsoft.com/office/drawing/2014/main" val="771325555"/>
                    </a:ext>
                  </a:extLst>
                </a:gridCol>
                <a:gridCol w="1223266">
                  <a:extLst>
                    <a:ext uri="{9D8B030D-6E8A-4147-A177-3AD203B41FA5}">
                      <a16:colId xmlns:a16="http://schemas.microsoft.com/office/drawing/2014/main" val="1900929714"/>
                    </a:ext>
                  </a:extLst>
                </a:gridCol>
                <a:gridCol w="1223266">
                  <a:extLst>
                    <a:ext uri="{9D8B030D-6E8A-4147-A177-3AD203B41FA5}">
                      <a16:colId xmlns:a16="http://schemas.microsoft.com/office/drawing/2014/main" val="4064480470"/>
                    </a:ext>
                  </a:extLst>
                </a:gridCol>
                <a:gridCol w="1223266">
                  <a:extLst>
                    <a:ext uri="{9D8B030D-6E8A-4147-A177-3AD203B41FA5}">
                      <a16:colId xmlns:a16="http://schemas.microsoft.com/office/drawing/2014/main" val="1678096341"/>
                    </a:ext>
                  </a:extLst>
                </a:gridCol>
                <a:gridCol w="1223266">
                  <a:extLst>
                    <a:ext uri="{9D8B030D-6E8A-4147-A177-3AD203B41FA5}">
                      <a16:colId xmlns:a16="http://schemas.microsoft.com/office/drawing/2014/main" val="3393959765"/>
                    </a:ext>
                  </a:extLst>
                </a:gridCol>
                <a:gridCol w="1223266">
                  <a:extLst>
                    <a:ext uri="{9D8B030D-6E8A-4147-A177-3AD203B41FA5}">
                      <a16:colId xmlns:a16="http://schemas.microsoft.com/office/drawing/2014/main" val="3092224870"/>
                    </a:ext>
                  </a:extLst>
                </a:gridCol>
              </a:tblGrid>
              <a:tr h="78277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u="none" strike="noStrike" dirty="0">
                          <a:effectLst/>
                        </a:rPr>
                        <a:t>Plan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Office 365 Business Essentials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Office 365 Business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Office 365 Business Premium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Office 365 Enterprise E1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Office 365 Enterprise E3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>
                          <a:effectLst/>
                        </a:rPr>
                        <a:t>Office 365 Enterprise E5 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Office 365 Enterprise F1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extLst>
                  <a:ext uri="{0D108BD9-81ED-4DB2-BD59-A6C34878D82A}">
                    <a16:rowId xmlns:a16="http://schemas.microsoft.com/office/drawing/2014/main" val="2551259126"/>
                  </a:ext>
                </a:extLst>
              </a:tr>
              <a:tr h="260926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u="none" strike="noStrike">
                          <a:effectLst/>
                        </a:rPr>
                        <a:t>Includes PowerApps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>
                          <a:effectLst/>
                        </a:rPr>
                        <a:t>Yes 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NO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Yes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Yes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>
                          <a:effectLst/>
                        </a:rPr>
                        <a:t>Yes 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>
                          <a:effectLst/>
                        </a:rPr>
                        <a:t>Yes 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>
                          <a:effectLst/>
                        </a:rPr>
                        <a:t>Yes 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extLst>
                  <a:ext uri="{0D108BD9-81ED-4DB2-BD59-A6C34878D82A}">
                    <a16:rowId xmlns:a16="http://schemas.microsoft.com/office/drawing/2014/main" val="4132234741"/>
                  </a:ext>
                </a:extLst>
              </a:tr>
              <a:tr h="260926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u="none" strike="noStrike">
                          <a:effectLst/>
                        </a:rPr>
                        <a:t>OnPrem SQL Gateway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>
                          <a:effectLst/>
                        </a:rPr>
                        <a:t>Yes 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Yes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NO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Yes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>
                          <a:effectLst/>
                        </a:rPr>
                        <a:t>Yes 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NO</a:t>
                      </a:r>
                      <a:r>
                        <a:rPr lang="en-US" sz="1600" u="none" strike="noStrike" dirty="0">
                          <a:effectLst/>
                        </a:rPr>
                        <a:t>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extLst>
                  <a:ext uri="{0D108BD9-81ED-4DB2-BD59-A6C34878D82A}">
                    <a16:rowId xmlns:a16="http://schemas.microsoft.com/office/drawing/2014/main" val="648444907"/>
                  </a:ext>
                </a:extLst>
              </a:tr>
              <a:tr h="260926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u="none" strike="noStrike" dirty="0">
                          <a:effectLst/>
                        </a:rPr>
                        <a:t>Can Edit Design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>
                          <a:effectLst/>
                        </a:rPr>
                        <a:t>Yes 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>
                          <a:effectLst/>
                        </a:rPr>
                        <a:t>Yes 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Yes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Yes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Yes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NO</a:t>
                      </a:r>
                      <a:r>
                        <a:rPr lang="en-US" sz="1600" u="none" strike="noStrike" dirty="0">
                          <a:effectLst/>
                        </a:rPr>
                        <a:t>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extLst>
                  <a:ext uri="{0D108BD9-81ED-4DB2-BD59-A6C34878D82A}">
                    <a16:rowId xmlns:a16="http://schemas.microsoft.com/office/drawing/2014/main" val="3547340901"/>
                  </a:ext>
                </a:extLst>
              </a:tr>
              <a:tr h="260926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u="none" strike="noStrike">
                          <a:effectLst/>
                        </a:rPr>
                        <a:t>Monthly Cost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>
                          <a:effectLst/>
                        </a:rPr>
                        <a:t> $              5.00 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 $              8.25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>
                          <a:effectLst/>
                        </a:rPr>
                        <a:t> $            12.50 </a:t>
                      </a:r>
                      <a:endParaRPr lang="en-US" sz="1600" b="1" i="0" u="none" strike="noStrike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 $              8.00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 $            20.00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 $            35.00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u="none" strike="noStrike" dirty="0">
                          <a:effectLst/>
                        </a:rPr>
                        <a:t> $              4.00 </a:t>
                      </a:r>
                      <a:endParaRPr lang="en-US" sz="1600" b="1" i="0" u="none" strike="noStrike" dirty="0">
                        <a:solidFill>
                          <a:srgbClr val="2A2A2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17" marR="8417" marT="8417" marB="0" anchor="b"/>
                </a:tc>
                <a:extLst>
                  <a:ext uri="{0D108BD9-81ED-4DB2-BD59-A6C34878D82A}">
                    <a16:rowId xmlns:a16="http://schemas.microsoft.com/office/drawing/2014/main" val="1547542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840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752</Words>
  <Application>Microsoft Office PowerPoint</Application>
  <PresentationFormat>Widescreen</PresentationFormat>
  <Paragraphs>181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PowerApps for the Access Developer </vt:lpstr>
      <vt:lpstr>Current State</vt:lpstr>
      <vt:lpstr>The Vision / The Goal</vt:lpstr>
      <vt:lpstr>Mobile RAD Platforms</vt:lpstr>
      <vt:lpstr>Prerequisites </vt:lpstr>
      <vt:lpstr>What Is PowerApps</vt:lpstr>
      <vt:lpstr>What PowerApps Is Not</vt:lpstr>
      <vt:lpstr> Live Demo </vt:lpstr>
      <vt:lpstr>Cost and Plans</vt:lpstr>
      <vt:lpstr>Data Connectors</vt:lpstr>
      <vt:lpstr>Lessons Learned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PowerApps</dc:title>
  <dc:creator>Paul Schnitzler</dc:creator>
  <cp:lastModifiedBy>Paul Schnitzler</cp:lastModifiedBy>
  <cp:revision>70</cp:revision>
  <dcterms:created xsi:type="dcterms:W3CDTF">2018-02-04T16:42:23Z</dcterms:created>
  <dcterms:modified xsi:type="dcterms:W3CDTF">2018-02-05T01:34:51Z</dcterms:modified>
</cp:coreProperties>
</file>