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76" r:id="rId5"/>
    <p:sldId id="259" r:id="rId6"/>
    <p:sldId id="260" r:id="rId7"/>
    <p:sldId id="277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4" r:id="rId19"/>
    <p:sldId id="271" r:id="rId20"/>
    <p:sldId id="275" r:id="rId21"/>
    <p:sldId id="273" r:id="rId22"/>
    <p:sldId id="27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66FAAD-C0A5-48E8-A094-B2AC8ED0D044}" type="datetimeFigureOut">
              <a:rPr lang="en-US" smtClean="0"/>
              <a:t>11/8/2017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55488-DC44-4EBC-92B7-5589330B79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22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2200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3021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7022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1859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98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6004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9245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7481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507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1165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544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9056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0020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541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1201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104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835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0850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0960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692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5294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855488-DC44-4EBC-92B7-5589330B796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804CB5-97D1-461B-93EE-32E9AB7C4AEB}" type="datetime1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161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8A584C-8AF0-4C92-83ED-EB3F70118C1D}" type="datetime1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923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C1B7D-C4B5-4E7A-A261-B8D1323DE990}" type="datetime1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355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3F2F4-0603-44B8-8D0B-33452B8F01EA}" type="datetime1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215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52ED3-DC0D-42A3-B8AA-AE3BFF686FF9}" type="datetime1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426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7403C4-9CDE-4F95-8D3E-824F19B93DF4}" type="datetime1">
              <a:rPr lang="en-US" smtClean="0"/>
              <a:t>11/8/2017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9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FE007-25E6-4B2A-8779-FF45F0F38DDA}" type="datetime1">
              <a:rPr lang="en-US" smtClean="0"/>
              <a:t>11/8/2017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73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6B02D-8CB6-47C1-AFAF-3DF277CBF4AB}" type="datetime1">
              <a:rPr lang="en-US" smtClean="0"/>
              <a:t>11/8/2017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727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84731-5AF1-4054-BA38-E4BD7422A7BF}" type="datetime1">
              <a:rPr lang="en-US" smtClean="0"/>
              <a:t>11/8/2017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758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3A933E-DB27-4426-9AC5-5B41CBE98581}" type="datetime1">
              <a:rPr lang="en-US" smtClean="0"/>
              <a:t>11/8/2017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794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6CBDE-0312-4BA3-8D4F-A1C98898C2C7}" type="datetime1">
              <a:rPr lang="en-US" smtClean="0"/>
              <a:t>11/8/2017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924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CFDDC8-E220-49E1-9AAC-9D273A2152F1}" type="datetime1">
              <a:rPr lang="en-US" smtClean="0"/>
              <a:t>11/8/2017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888B6D-89A1-4C55-9239-CFE0438EB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36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1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2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2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ucertify.com/exams/Microsoft/77-424.html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smtebooks.com/book/1165/microsoft-access-2013-step-step-pd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certiport.com/" TargetMode="External"/><Relationship Id="rId5" Type="http://schemas.openxmlformats.org/officeDocument/2006/relationships/hyperlink" Target="https://www.microsoft.com/en-us/learning/exam-77-730.aspx" TargetMode="External"/><Relationship Id="rId10" Type="http://schemas.openxmlformats.org/officeDocument/2006/relationships/image" Target="../media/image29.png"/><Relationship Id="rId4" Type="http://schemas.openxmlformats.org/officeDocument/2006/relationships/image" Target="../media/image2.jpg"/><Relationship Id="rId9" Type="http://schemas.openxmlformats.org/officeDocument/2006/relationships/hyperlink" Target="http://www.certification-crazy.net/mous_access.htm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hyperlink" Target="http://www.skills-assessment.net/home/frmIndex.aspx?e=211" TargetMode="External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7.jpe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6"/>
            <a:ext cx="8748039" cy="4908767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What is MOS certification?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MOS certification benefits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MOS certification levels (Specialist/Expert/Master) 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MOS certification options (Training/Testing)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What is Certiport?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Microsoft Access MOS Certification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Microsoft Access MOS Exam (sample questions)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MOS certification certificates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Resources (URLs)</a:t>
            </a:r>
          </a:p>
          <a:p>
            <a:pPr algn="l"/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" t="8572" r="4426" b="20519"/>
          <a:stretch/>
        </p:blipFill>
        <p:spPr>
          <a:xfrm>
            <a:off x="9652958" y="4971103"/>
            <a:ext cx="1938176" cy="117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931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6. Microsoft Access MOS Certification </a:t>
            </a:r>
            <a:r>
              <a:rPr lang="en-US" sz="1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(Transcripts)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6200" dirty="0"/>
          </a:p>
          <a:p>
            <a:pPr algn="l">
              <a:lnSpc>
                <a:spcPct val="100000"/>
              </a:lnSpc>
            </a:pP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900" b="1" dirty="0">
                <a:latin typeface="Arial Rounded MT Bold" panose="020F0704030504030204" pitchFamily="34" charset="0"/>
              </a:rPr>
            </a:br>
            <a:endParaRPr lang="en-US" sz="1900" b="1" dirty="0">
              <a:latin typeface="Arial Rounded MT Bold" panose="020F070403050403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8" b="31988"/>
          <a:stretch/>
        </p:blipFill>
        <p:spPr>
          <a:xfrm>
            <a:off x="9158306" y="5403824"/>
            <a:ext cx="2432828" cy="751652"/>
          </a:xfrm>
          <a:prstGeom prst="rect">
            <a:avLst/>
          </a:prstGeom>
        </p:spPr>
      </p:pic>
      <p:pic>
        <p:nvPicPr>
          <p:cNvPr id="17" name="Picture 16"/>
          <p:cNvPicPr/>
          <p:nvPr/>
        </p:nvPicPr>
        <p:blipFill rotWithShape="1">
          <a:blip r:embed="rId6"/>
          <a:srcRect l="26526" t="41275" r="24250" b="50374"/>
          <a:stretch/>
        </p:blipFill>
        <p:spPr bwMode="auto">
          <a:xfrm>
            <a:off x="650209" y="3304242"/>
            <a:ext cx="5776470" cy="64665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/>
          <p:cNvPicPr/>
          <p:nvPr/>
        </p:nvPicPr>
        <p:blipFill rotWithShape="1">
          <a:blip r:embed="rId6"/>
          <a:srcRect l="26526" t="60851" r="24250" b="12633"/>
          <a:stretch/>
        </p:blipFill>
        <p:spPr bwMode="auto">
          <a:xfrm>
            <a:off x="650208" y="4106174"/>
            <a:ext cx="5776471" cy="221698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7"/>
          <a:srcRect l="26523" t="11136" r="45475" b="78200"/>
          <a:stretch/>
        </p:blipFill>
        <p:spPr bwMode="auto">
          <a:xfrm>
            <a:off x="6608671" y="3359381"/>
            <a:ext cx="4966295" cy="126457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66317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2900" b="1" dirty="0"/>
              <a:t>Access 2016: Core Database Management, Manipulation, and Query Skills</a:t>
            </a:r>
            <a:br>
              <a:rPr lang="en-US" b="1" dirty="0"/>
            </a:br>
            <a:endParaRPr lang="en-US" b="1" dirty="0"/>
          </a:p>
          <a:p>
            <a:pPr algn="l">
              <a:lnSpc>
                <a:spcPct val="100000"/>
              </a:lnSpc>
            </a:pPr>
            <a:r>
              <a:rPr lang="en-US" sz="2300" b="1" dirty="0">
                <a:latin typeface="Arial Rounded MT Bold" panose="020F0704030504030204" pitchFamily="34" charset="0"/>
              </a:rPr>
              <a:t>1.   Create and manage a database</a:t>
            </a:r>
          </a:p>
          <a:p>
            <a:pPr algn="l">
              <a:lnSpc>
                <a:spcPct val="100000"/>
              </a:lnSpc>
            </a:pPr>
            <a:r>
              <a:rPr lang="en-US" sz="2300" b="1" dirty="0">
                <a:latin typeface="Arial Rounded MT Bold" panose="020F0704030504030204" pitchFamily="34" charset="0"/>
              </a:rPr>
              <a:t>2.   Build tables</a:t>
            </a:r>
          </a:p>
          <a:p>
            <a:pPr algn="l">
              <a:lnSpc>
                <a:spcPct val="100000"/>
              </a:lnSpc>
            </a:pPr>
            <a:r>
              <a:rPr lang="en-US" sz="2300" b="1" dirty="0">
                <a:latin typeface="Arial Rounded MT Bold" panose="020F0704030504030204" pitchFamily="34" charset="0"/>
              </a:rPr>
              <a:t>3.   Create queries</a:t>
            </a:r>
          </a:p>
          <a:p>
            <a:pPr algn="l">
              <a:lnSpc>
                <a:spcPct val="100000"/>
              </a:lnSpc>
            </a:pPr>
            <a:r>
              <a:rPr lang="en-US" sz="2300" b="1" dirty="0">
                <a:latin typeface="Arial Rounded MT Bold" panose="020F0704030504030204" pitchFamily="34" charset="0"/>
              </a:rPr>
              <a:t>4.   Create forms</a:t>
            </a:r>
          </a:p>
          <a:p>
            <a:pPr algn="l">
              <a:lnSpc>
                <a:spcPct val="100000"/>
              </a:lnSpc>
            </a:pPr>
            <a:r>
              <a:rPr lang="en-US" sz="2300" b="1" dirty="0">
                <a:latin typeface="Arial Rounded MT Bold" panose="020F0704030504030204" pitchFamily="34" charset="0"/>
              </a:rPr>
              <a:t>5.   Create reports</a:t>
            </a:r>
          </a:p>
          <a:p>
            <a:pPr algn="l">
              <a:lnSpc>
                <a:spcPct val="100000"/>
              </a:lnSpc>
            </a:pPr>
            <a:endParaRPr lang="en-US" sz="1800" dirty="0"/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19218" t="22882" r="65784" b="48983"/>
          <a:stretch/>
        </p:blipFill>
        <p:spPr bwMode="auto">
          <a:xfrm>
            <a:off x="8781691" y="3850186"/>
            <a:ext cx="2793275" cy="2374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66295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6400" b="1" dirty="0">
                <a:latin typeface="Arial Rounded MT Bold" panose="020F0704030504030204" pitchFamily="34" charset="0"/>
              </a:rPr>
              <a:t>1.   Create and manage a database</a:t>
            </a:r>
          </a:p>
          <a:p>
            <a:pPr algn="l"/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and modify databases</a:t>
            </a: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pPr lvl="1" algn="l"/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blank desktop database, create a database from a template,</a:t>
            </a:r>
            <a:b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database by using Import objects or data from other sources, delete database objects</a:t>
            </a:r>
          </a:p>
          <a:p>
            <a:pPr algn="l"/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Manage relationships and keys </a:t>
            </a:r>
          </a:p>
          <a:p>
            <a:pPr lvl="1" algn="l"/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and modify relationships, set the primary key, enforce referential integrity, set foreign keys,</a:t>
            </a:r>
            <a:b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view relationships</a:t>
            </a:r>
          </a:p>
          <a:p>
            <a:pPr algn="l"/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Navigate through a database </a:t>
            </a:r>
          </a:p>
          <a:p>
            <a:pPr lvl="1" algn="l"/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Navigate specific records, create and modify a navigation form, set a form as the startup option,</a:t>
            </a:r>
            <a:b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display objects in the Navigation Pane, change views of objects</a:t>
            </a:r>
          </a:p>
          <a:p>
            <a:pPr algn="l"/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Protect and maintain databases </a:t>
            </a:r>
          </a:p>
          <a:p>
            <a:pPr lvl="1" algn="l"/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Compact a database, repair a database, back up a database, split a database, encrypt a database with a password,</a:t>
            </a:r>
            <a:b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recover data from backup</a:t>
            </a:r>
          </a:p>
          <a:p>
            <a:pPr algn="l"/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Print and export data </a:t>
            </a:r>
          </a:p>
          <a:p>
            <a:pPr lvl="1" algn="l"/>
            <a:r>
              <a:rPr lang="en-US" sz="4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Print reports, print records, save a database as a template, export objects to alternative formats</a:t>
            </a:r>
          </a:p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19218" t="22882" r="65784" b="48983"/>
          <a:stretch/>
        </p:blipFill>
        <p:spPr bwMode="auto">
          <a:xfrm>
            <a:off x="8781691" y="3850186"/>
            <a:ext cx="2793275" cy="2374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387634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13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4000" b="1" dirty="0">
                <a:latin typeface="Arial Rounded MT Bold" panose="020F0704030504030204" pitchFamily="34" charset="0"/>
              </a:rPr>
              <a:t>2.   Build tables</a:t>
            </a:r>
          </a:p>
          <a:p>
            <a:pPr algn="l"/>
            <a:r>
              <a:rPr lang="en-US" sz="25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tables </a:t>
            </a:r>
          </a:p>
          <a:p>
            <a:pPr lvl="1" algn="l"/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table, import data into tables, create linked tables from external sources,</a:t>
            </a:r>
            <a:b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import tables from other databases, create a table from a template with application parts</a:t>
            </a:r>
          </a:p>
          <a:p>
            <a:pPr algn="l"/>
            <a:r>
              <a:rPr lang="en-US" sz="25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Manage tables </a:t>
            </a:r>
          </a:p>
          <a:p>
            <a:pPr lvl="1" algn="l"/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Hide fields in tables, add total rows, add table descriptions, rename tables</a:t>
            </a:r>
          </a:p>
          <a:p>
            <a:pPr algn="l"/>
            <a:r>
              <a:rPr lang="en-US" sz="25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Manage records in tables </a:t>
            </a:r>
          </a:p>
          <a:p>
            <a:pPr lvl="1" algn="l"/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Update records, add records, delete records, append records from external data, find and replace data,</a:t>
            </a:r>
            <a:b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sort records, filter records</a:t>
            </a:r>
          </a:p>
          <a:p>
            <a:pPr algn="l"/>
            <a:r>
              <a:rPr lang="en-US" sz="25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and modify fields </a:t>
            </a:r>
          </a:p>
          <a:p>
            <a:pPr lvl="1" algn="l"/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 fields to tables, add validation rules to fields, change field captions, change field sizes, change field data types,</a:t>
            </a:r>
            <a:b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configure fields to auto-increment, set default values, using input masks, delete fields</a:t>
            </a:r>
          </a:p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19218" t="22882" r="65784" b="48983"/>
          <a:stretch/>
        </p:blipFill>
        <p:spPr bwMode="auto">
          <a:xfrm>
            <a:off x="8781691" y="3850186"/>
            <a:ext cx="2793275" cy="2374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6"/>
          <a:srcRect l="8436" t="13704" r="29898" b="72778"/>
          <a:stretch/>
        </p:blipFill>
        <p:spPr bwMode="auto">
          <a:xfrm>
            <a:off x="650210" y="5590308"/>
            <a:ext cx="8115314" cy="8434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68154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14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700" b="1" dirty="0">
                <a:latin typeface="Arial Rounded MT Bold" panose="020F0704030504030204" pitchFamily="34" charset="0"/>
              </a:rPr>
              <a:t>3.   Create queries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query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Run a query, create a crosstab query, create a parameter query, create an action query,</a:t>
            </a:r>
            <a:b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multi-table query, save a query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Modify a query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Rename a query, add fields, remove fields, hide fields, sort data within queries, format fields within queries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calculated fields and grouping within queries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Add calculated fields, set filtering criteria, group and summarize data,</a:t>
            </a:r>
            <a:b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group data by using comparison operators, group data by using arithmetic and logical operators</a:t>
            </a:r>
          </a:p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19218" t="22882" r="65784" b="48983"/>
          <a:stretch/>
        </p:blipFill>
        <p:spPr bwMode="auto">
          <a:xfrm>
            <a:off x="8781691" y="3850186"/>
            <a:ext cx="2793275" cy="2374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6"/>
          <a:srcRect l="10000" t="13704" r="29375" b="72592"/>
          <a:stretch/>
        </p:blipFill>
        <p:spPr bwMode="auto">
          <a:xfrm>
            <a:off x="650209" y="5504325"/>
            <a:ext cx="8131482" cy="8595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811022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700" b="1" dirty="0">
                <a:latin typeface="Arial Rounded MT Bold" panose="020F0704030504030204" pitchFamily="34" charset="0"/>
              </a:rPr>
              <a:t>4.   Create forms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form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form, create a form from a template with application parts, save a form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Configure form controls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Move form controls, add form controls, modify data sources, remove form controls,</a:t>
            </a:r>
            <a:b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set form control properties, manage labels, add sub-forms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Format a form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Modify tab order, configure Print settings, sort records by form field, apply a theme,</a:t>
            </a:r>
            <a:b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control form positioning, insert backgrounds, insert headers and footers, insert images</a:t>
            </a:r>
          </a:p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19218" t="22882" r="65784" b="48983"/>
          <a:stretch/>
        </p:blipFill>
        <p:spPr bwMode="auto">
          <a:xfrm>
            <a:off x="8781691" y="3850186"/>
            <a:ext cx="2793275" cy="2374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6"/>
          <a:srcRect l="10000" t="13704" r="29375" b="72592"/>
          <a:stretch/>
        </p:blipFill>
        <p:spPr bwMode="auto">
          <a:xfrm>
            <a:off x="650209" y="5504325"/>
            <a:ext cx="8131482" cy="8595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283734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7. Microsoft Access MOS Exam (categories)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16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sz="1700" b="1" dirty="0">
                <a:latin typeface="Arial Rounded MT Bold" panose="020F0704030504030204" pitchFamily="34" charset="0"/>
              </a:rPr>
              <a:t>5.   Create reports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report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Create a report based on the query or table, create a report in Design view, create a report by using a wizard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Configure report controls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Group and sort fields, modify data sources, add report controls, add and modify labels</a:t>
            </a:r>
          </a:p>
          <a:p>
            <a:pPr algn="l"/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Format a report </a:t>
            </a:r>
          </a:p>
          <a:p>
            <a:pPr lvl="1" algn="l"/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Format a report into multiple columns, add calculated fields, control report positioning, format report elements,</a:t>
            </a:r>
            <a:b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change report orientation, insert header and footer information, insert images, apply a theme</a:t>
            </a:r>
          </a:p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19218" t="22882" r="65784" b="48983"/>
          <a:stretch/>
        </p:blipFill>
        <p:spPr bwMode="auto">
          <a:xfrm>
            <a:off x="8781691" y="3850186"/>
            <a:ext cx="2793275" cy="2374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6"/>
          <a:srcRect l="10000" t="13704" r="29375" b="72592"/>
          <a:stretch/>
        </p:blipFill>
        <p:spPr bwMode="auto">
          <a:xfrm>
            <a:off x="650209" y="5504325"/>
            <a:ext cx="8131482" cy="8595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380033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Microsoft Access MOS Exam (sample question)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17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3" name="Picture 12"/>
          <p:cNvPicPr/>
          <p:nvPr/>
        </p:nvPicPr>
        <p:blipFill rotWithShape="1">
          <a:blip r:embed="rId5"/>
          <a:srcRect l="19479" t="39735" r="47739" b="53281"/>
          <a:stretch/>
        </p:blipFill>
        <p:spPr bwMode="auto">
          <a:xfrm>
            <a:off x="650209" y="3219901"/>
            <a:ext cx="5181248" cy="6609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6"/>
          <a:srcRect l="21655" t="62789" r="50174" b="18975"/>
          <a:stretch/>
        </p:blipFill>
        <p:spPr bwMode="auto">
          <a:xfrm>
            <a:off x="5608244" y="3233281"/>
            <a:ext cx="5873513" cy="22236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638" y="3900718"/>
            <a:ext cx="4135178" cy="2452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4408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18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257" y="1327631"/>
            <a:ext cx="8198024" cy="486117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6"/>
          <a:stretch/>
        </p:blipFill>
        <p:spPr>
          <a:xfrm>
            <a:off x="645791" y="5209124"/>
            <a:ext cx="950552" cy="979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7621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956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8. Microsoft Access MOS Exam (sample question)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5"/>
          <a:srcRect l="9047" t="28754" r="37630" b="15276"/>
          <a:stretch/>
        </p:blipFill>
        <p:spPr bwMode="auto">
          <a:xfrm>
            <a:off x="3387974" y="3037325"/>
            <a:ext cx="5724705" cy="331267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98959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1. What is MOS certification?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dirty="0"/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MOS (Microsoft Office Specialist) / MOUS (Microsoft Office User Specialist)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A testing program that began in 1995 / 1997 for the Office suite of applications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A professional way to attest to and show your level of achievement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Provides globally recognized industry endorsed evidence of skills mastery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Demonstrates your abilities and willingness to embrace new technologies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800" dirty="0"/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9925" y="5081155"/>
            <a:ext cx="1991209" cy="10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7297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9. MOS certification Certificates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36703" y="6155475"/>
            <a:ext cx="454432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6200" dirty="0"/>
          </a:p>
          <a:p>
            <a:pPr algn="l">
              <a:lnSpc>
                <a:spcPct val="100000"/>
              </a:lnSpc>
            </a:pP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900" b="1" dirty="0">
                <a:latin typeface="Arial Rounded MT Bold" panose="020F0704030504030204" pitchFamily="34" charset="0"/>
              </a:rPr>
            </a:br>
            <a:endParaRPr lang="en-US" sz="1900" b="1" dirty="0">
              <a:latin typeface="Arial Rounded MT Bold" panose="020F070403050403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5" name="Picture 14"/>
          <p:cNvPicPr/>
          <p:nvPr/>
        </p:nvPicPr>
        <p:blipFill rotWithShape="1">
          <a:blip r:embed="rId5"/>
          <a:srcRect l="30789" t="25816" r="28164" b="16658"/>
          <a:stretch/>
        </p:blipFill>
        <p:spPr bwMode="auto">
          <a:xfrm>
            <a:off x="650209" y="3215903"/>
            <a:ext cx="3421459" cy="2485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Picture 11"/>
          <p:cNvPicPr/>
          <p:nvPr/>
        </p:nvPicPr>
        <p:blipFill rotWithShape="1">
          <a:blip r:embed="rId6"/>
          <a:srcRect l="29063" t="21111" r="30104" b="21852"/>
          <a:stretch/>
        </p:blipFill>
        <p:spPr bwMode="auto">
          <a:xfrm>
            <a:off x="4141023" y="3215902"/>
            <a:ext cx="3288477" cy="248562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425" y="3267305"/>
            <a:ext cx="3684494" cy="284710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7778184" y="4524802"/>
            <a:ext cx="1930823" cy="2274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solidFill>
                  <a:srgbClr val="FF0000"/>
                </a:solidFill>
              </a:rPr>
              <a:t>John Doe</a:t>
            </a:r>
          </a:p>
        </p:txBody>
      </p:sp>
    </p:spTree>
    <p:extLst>
      <p:ext uri="{BB962C8B-B14F-4D97-AF65-F5344CB8AC3E}">
        <p14:creationId xmlns:p14="http://schemas.microsoft.com/office/powerpoint/2010/main" val="1399614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Resources (URLs)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21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MICROSOFT – MOS Certification</a:t>
            </a:r>
            <a:b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u="sng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https://www.microsoft.com/en-us/learning/mos-certification.aspx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MICROSOFT – Access 2016 / Exam 77-730</a:t>
            </a:r>
            <a:b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https://www.microsoft.com/en-us/learning/exam-77-730.aspx</a:t>
            </a:r>
            <a:endParaRPr lang="en-US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CERTIPORT</a:t>
            </a:r>
            <a:b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6"/>
              </a:rPr>
              <a:t>http://www.certiport.com</a:t>
            </a:r>
            <a:endParaRPr lang="en-US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eBOOKS</a:t>
            </a: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Microsoft Access Step By Step</a:t>
            </a:r>
            <a:b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7"/>
              </a:rPr>
              <a:t>https://smtebooks.com/book/1165/microsoft-access-2013-step-step-pdf</a:t>
            </a:r>
            <a:endParaRPr lang="en-US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uCertify</a:t>
            </a:r>
            <a:b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8"/>
              </a:rPr>
              <a:t>http://</a:t>
            </a:r>
            <a:r>
              <a:rPr lang="en-US" sz="1100" b="1" u="sng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8"/>
              </a:rPr>
              <a:t>www.ucertify.com/exams/Microsoft/</a:t>
            </a:r>
            <a:r>
              <a:rPr lang="en-US" sz="1100" b="1" u="sng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MS-Access-2016.htm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Certification Crazy – Free Training Resources</a:t>
            </a:r>
            <a:b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9"/>
              </a:rPr>
              <a:t>http://www.certification-crazy.net/mous_access.htm</a:t>
            </a:r>
            <a:endParaRPr lang="en-US" sz="1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125" y="4919210"/>
            <a:ext cx="1671841" cy="123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807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10. Resources (URLs)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119449" y="6155475"/>
            <a:ext cx="471685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2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SKILLS ASSESSMENT – Is DAAUG certified?</a:t>
            </a:r>
            <a:br>
              <a:rPr lang="en-US" sz="1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100" b="1" u="sng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hlinkClick r:id="rId5"/>
              </a:rPr>
              <a:t>http://www.skills-assessment.net/home/frmIndex.aspx?e=211</a:t>
            </a:r>
            <a:endParaRPr lang="en-US" sz="11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2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2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200" b="1" u="sng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3125" y="4919210"/>
            <a:ext cx="1671841" cy="123626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9706" y="4457700"/>
            <a:ext cx="1631050" cy="169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293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MOS certification benefits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dirty="0"/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ACHIEVE industry-recognized certification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LEARN the computing skills companies are looking for now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BOOST your workforce resume with the certification credentials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DIFFERENTIATE yourself by gaining valuable experience with specific applications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PREPARE yourself for a successful position with heightened earning potential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CONFIDENCE of personal validation of application related skillsets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VALIDATES the effectiveness of training programs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165" y="5085985"/>
            <a:ext cx="1017802" cy="106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57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2. MOS certification benefits (career)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dirty="0"/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SELF STUDY / 1997-2002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MOS 1997 / 2000 / 2002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RH – Robert Half / Contracting Agency / Greenwood Village / 1999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RH – Robert Half / Internal database testing required prior to placement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MOS / Provided the materials to pass the agency’s internal testing at 100%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MOS / Provided the knowledge to apply to job assignments with existing database support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900" b="1" dirty="0">
                <a:latin typeface="Arial Rounded MT Bold" panose="020F0704030504030204" pitchFamily="34" charset="0"/>
              </a:rPr>
              <a:t>MOS / Provided the qualification to hit the ground running with permanent placement (17 years)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7165" y="5085985"/>
            <a:ext cx="1017802" cy="1069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53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3. MOS certification levels (Specialist/Expert/Master)</a:t>
            </a:r>
            <a:r>
              <a:rPr lang="en-US" sz="1800" b="1" dirty="0">
                <a:solidFill>
                  <a:srgbClr val="C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6200" dirty="0"/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MOS - Specialist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6400" b="1" dirty="0">
                <a:latin typeface="Arial Rounded MT Bold" panose="020F0704030504030204" pitchFamily="34" charset="0"/>
              </a:rPr>
              <a:t>Pass any one exam in: Word / Excel / PowerPoint / Outlook / </a:t>
            </a:r>
            <a:r>
              <a:rPr lang="en-US" sz="6400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Access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endParaRPr lang="en-US" sz="6400" b="1" dirty="0">
              <a:latin typeface="Arial Rounded MT Bold" panose="020F070403050403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MOS - Expert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6400" b="1" dirty="0">
                <a:latin typeface="Arial Rounded MT Bold" panose="020F0704030504030204" pitchFamily="34" charset="0"/>
              </a:rPr>
              <a:t>Pass an expert exam in either: Word / Excel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endParaRPr lang="en-US" sz="6400" b="1" dirty="0">
              <a:latin typeface="Arial Rounded MT Bold" panose="020F070403050403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MOS - Master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6400" b="1" dirty="0">
                <a:latin typeface="Arial Rounded MT Bold" panose="020F0704030504030204" pitchFamily="34" charset="0"/>
              </a:rPr>
              <a:t>Pass exam in: PowerPoint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6400" b="1" dirty="0">
                <a:latin typeface="Arial Rounded MT Bold" panose="020F0704030504030204" pitchFamily="34" charset="0"/>
              </a:rPr>
              <a:t>Pass expert exams in both: Word &amp; Excel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6400" b="1" dirty="0">
                <a:latin typeface="Arial Rounded MT Bold" panose="020F0704030504030204" pitchFamily="34" charset="0"/>
              </a:rPr>
              <a:t>Pass elective exam in either: </a:t>
            </a:r>
            <a:r>
              <a:rPr lang="en-US" sz="6400" b="1" dirty="0">
                <a:solidFill>
                  <a:srgbClr val="C00000"/>
                </a:solidFill>
                <a:latin typeface="Arial Rounded MT Bold" panose="020F0704030504030204" pitchFamily="34" charset="0"/>
              </a:rPr>
              <a:t>Access </a:t>
            </a:r>
            <a:r>
              <a:rPr lang="en-US" sz="6400" b="1" dirty="0">
                <a:latin typeface="Arial Rounded MT Bold" panose="020F0704030504030204" pitchFamily="34" charset="0"/>
              </a:rPr>
              <a:t>or Outlook</a:t>
            </a:r>
            <a:br>
              <a:rPr lang="en-US" sz="1900" b="1" dirty="0">
                <a:latin typeface="Arial Rounded MT Bold" panose="020F0704030504030204" pitchFamily="34" charset="0"/>
              </a:rPr>
            </a:br>
            <a:endParaRPr lang="en-US" sz="1900" b="1" dirty="0">
              <a:latin typeface="Arial Rounded MT Bold" panose="020F070403050403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636" y="4731312"/>
            <a:ext cx="2031499" cy="1424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390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MOS certification options (Training)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6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ON LINE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ONLC.com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Remote classroom instruction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LYNDA.com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$29.99  – On line video tutorials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INSTRUCTOR – LED / CLASSROOM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ONLC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$  695  – 2 days – </a:t>
            </a:r>
            <a:r>
              <a:rPr 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2016 Introduction / 2 days – </a:t>
            </a:r>
            <a:r>
              <a:rPr 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2016 Advanced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$1196  – 3 days – </a:t>
            </a:r>
            <a:r>
              <a:rPr 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2016  Programming with VBA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Location: 6860 S Yosemite Ct Suite 2000, Centennial, CO 80112 (I-25 &amp; Arapahoe)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New Horizons</a:t>
            </a:r>
            <a:br>
              <a:rPr lang="en-US" sz="48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Location: </a:t>
            </a:r>
            <a:r>
              <a:rPr lang="it-IT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12500 E Iliff Ave, Aurora, CO 80014 (I225 &amp; Iliff)</a:t>
            </a:r>
            <a:br>
              <a:rPr lang="en-US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 590 – </a:t>
            </a:r>
            <a:r>
              <a:rPr lang="en-US" sz="36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Access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2016 – Part 1 / Access 2016 – Part 2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SELF-STUDY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  20.00 / MOS 2016 Study Guide for Microsoft Access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  30.00 / Microsoft Access 2016 Step By Step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PRACTICE EXAMS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$   40.00 / On-line Practice exams (New Horizons/</a:t>
            </a:r>
            <a:r>
              <a:rPr lang="en-US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etc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182" y="4696691"/>
            <a:ext cx="1458784" cy="1458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5420" y="4696691"/>
            <a:ext cx="1204248" cy="146767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0" t="13748" r="19075" b="13369"/>
          <a:stretch/>
        </p:blipFill>
        <p:spPr>
          <a:xfrm>
            <a:off x="7194524" y="4687611"/>
            <a:ext cx="1223220" cy="146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136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4. MOS certification options (Testing)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NEW HORIZONS Computer Learning Center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12500 East </a:t>
            </a:r>
            <a:r>
              <a:rPr lang="en-US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Iliff</a:t>
            </a: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Avenue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Aurora, CO  80014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MOS Testing Center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http://www.nhcolorado.com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GET CERTIFIED Colorado!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775 West Baseline Road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Lafayette, Colorado 80026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LAFAYETTE PUBLIC LIBRARY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Appointment only: </a:t>
            </a:r>
            <a:r>
              <a:rPr lang="en-US" sz="3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getcertified@getcertifiedamerica.com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36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CERTIPORT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 portal to search Testing Centers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http://www.certiport.com</a:t>
            </a: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TEST EXAMS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50 Minutes / 10 Questions / 60 Tasks / Score 700 out of 1000</a:t>
            </a:r>
            <a:b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Microsoft Office Specialist –Exam Voucher ($96 / $115 With Retake)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6182" y="4696691"/>
            <a:ext cx="1458784" cy="14587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4291" y="4693399"/>
            <a:ext cx="2169276" cy="146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10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What is Certiport? </a:t>
            </a:r>
            <a:r>
              <a:rPr lang="en-US" sz="1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(http://www.certiport.com)</a:t>
            </a: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8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6200" dirty="0"/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WHO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Established in 1997, provides complete career-oriented certification solutions to academic institutions &amp; IT Professionals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World leader in performance-based certification exams and practice test solutions</a:t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expansive network of Certiport Authorized Testing Centers (over 14,000 worldwide)</a:t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ROLE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work with industry-leading certification providers to bring their programs successfully to market</a:t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 serve three markets: Academic / Corporate / Workforce Development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endParaRPr lang="en-US" sz="6400" b="1" dirty="0">
              <a:latin typeface="Arial Rounded MT Bold" panose="020F0704030504030204" pitchFamily="34" charset="0"/>
            </a:endParaRPr>
          </a:p>
          <a:p>
            <a:pPr marL="285750" indent="-285750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6400" b="1" dirty="0">
                <a:latin typeface="Arial Rounded MT Bold" panose="020F0704030504030204" pitchFamily="34" charset="0"/>
              </a:rPr>
              <a:t>HOW</a:t>
            </a:r>
            <a:br>
              <a:rPr lang="en-US" sz="6400" b="1" dirty="0">
                <a:latin typeface="Arial Rounded MT Bold" panose="020F070403050403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Delivering certification exams through a specialized, worldwide network of Certiport Authorized Testing Centers</a:t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Providing the highest level of reliable, performance based testing</a:t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Maintaining a portal for managing member’s testing history, training options, &amp; certification confirmations</a:t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900" b="1" dirty="0">
                <a:latin typeface="Arial Rounded MT Bold" panose="020F0704030504030204" pitchFamily="34" charset="0"/>
              </a:rPr>
            </a:br>
            <a:endParaRPr lang="en-US" sz="1900" b="1" dirty="0">
              <a:latin typeface="Arial Rounded MT Bold" panose="020F070403050403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8" b="31988"/>
          <a:stretch/>
        </p:blipFill>
        <p:spPr>
          <a:xfrm>
            <a:off x="9158306" y="5403824"/>
            <a:ext cx="2432828" cy="75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42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365760" y="228600"/>
            <a:ext cx="11475720" cy="6343650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08245" y="433868"/>
            <a:ext cx="6111687" cy="688495"/>
          </a:xfrm>
        </p:spPr>
        <p:txBody>
          <a:bodyPr>
            <a:noAutofit/>
          </a:bodyPr>
          <a:lstStyle/>
          <a:p>
            <a:pPr algn="r"/>
            <a:r>
              <a:rPr lang="en-US" sz="4000" dirty="0"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Certifiably  </a:t>
            </a:r>
            <a:r>
              <a:rPr lang="en-US" sz="4000" dirty="0">
                <a:solidFill>
                  <a:srgbClr val="C00000"/>
                </a:solidFill>
                <a:latin typeface="Stencil" panose="040409050D0802020404" pitchFamily="82" charset="0"/>
                <a:ea typeface="Malgun Gothic Semilight" panose="020B0502040204020203" pitchFamily="34" charset="-128"/>
                <a:cs typeface="Malgun Gothic Semilight" panose="020B0502040204020203" pitchFamily="34" charset="-128"/>
              </a:rPr>
              <a:t>ACCESS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26927" y="1235557"/>
            <a:ext cx="8748039" cy="2031750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b="1" dirty="0">
                <a:solidFill>
                  <a:srgbClr val="C00000"/>
                </a:solidFill>
                <a:latin typeface="Arial Black" panose="020B0A04020102020204" pitchFamily="34" charset="0"/>
              </a:rPr>
              <a:t>ACCESS</a:t>
            </a:r>
            <a:r>
              <a:rPr lang="en-US" b="1" dirty="0">
                <a:latin typeface="Arial Black" panose="020B0A04020102020204" pitchFamily="34" charset="0"/>
              </a:rPr>
              <a:t> certification via the MOS</a:t>
            </a:r>
            <a:r>
              <a:rPr lang="en-US" dirty="0">
                <a:latin typeface="Arial Black" panose="020B0A04020102020204" pitchFamily="34" charset="0"/>
              </a:rPr>
              <a:t> program</a:t>
            </a:r>
          </a:p>
          <a:p>
            <a:pPr algn="l"/>
            <a:endParaRPr lang="en-US" dirty="0"/>
          </a:p>
          <a:p>
            <a:pPr algn="l">
              <a:lnSpc>
                <a:spcPct val="100000"/>
              </a:lnSpc>
            </a:pPr>
            <a:r>
              <a:rPr lang="en-US" sz="18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5. What is Certiport? </a:t>
            </a:r>
            <a:r>
              <a:rPr lang="en-US" sz="1400" b="1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(My Certiport / Exams Log &amp; Results)</a:t>
            </a: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1122363"/>
            <a:ext cx="1892269" cy="189226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9" y="433868"/>
            <a:ext cx="4673587" cy="59642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1223145" y="6155475"/>
            <a:ext cx="367989" cy="278237"/>
          </a:xfrm>
        </p:spPr>
        <p:txBody>
          <a:bodyPr/>
          <a:lstStyle/>
          <a:p>
            <a:fld id="{3DA14E15-9C26-43A6-9337-73BD3A0AAB28}" type="slidenum">
              <a:rPr lang="en-US" b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9</a:t>
            </a:fld>
            <a:endParaRPr lang="en-US" b="1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50209" y="3267306"/>
            <a:ext cx="10924757" cy="2888169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lang="en-US" sz="6200" dirty="0"/>
          </a:p>
          <a:p>
            <a:pPr algn="l">
              <a:lnSpc>
                <a:spcPct val="100000"/>
              </a:lnSpc>
            </a:pP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br>
              <a:rPr lang="en-US" sz="1900" b="1" dirty="0">
                <a:latin typeface="Arial Rounded MT Bold" panose="020F0704030504030204" pitchFamily="34" charset="0"/>
              </a:rPr>
            </a:br>
            <a:endParaRPr lang="en-US" sz="1900" b="1" dirty="0">
              <a:latin typeface="Arial Rounded MT Bold" panose="020F0704030504030204" pitchFamily="34" charset="0"/>
            </a:endParaRPr>
          </a:p>
          <a:p>
            <a:pPr algn="l">
              <a:lnSpc>
                <a:spcPct val="100000"/>
              </a:lnSpc>
            </a:pPr>
            <a:b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8" b="31988"/>
          <a:stretch/>
        </p:blipFill>
        <p:spPr>
          <a:xfrm>
            <a:off x="9158306" y="5403824"/>
            <a:ext cx="2432828" cy="751652"/>
          </a:xfrm>
          <a:prstGeom prst="rect">
            <a:avLst/>
          </a:prstGeom>
        </p:spPr>
      </p:pic>
      <p:pic>
        <p:nvPicPr>
          <p:cNvPr id="13" name="Picture 12"/>
          <p:cNvPicPr/>
          <p:nvPr/>
        </p:nvPicPr>
        <p:blipFill rotWithShape="1">
          <a:blip r:embed="rId6"/>
          <a:srcRect l="26612" t="22579" r="35353" b="58725"/>
          <a:stretch/>
        </p:blipFill>
        <p:spPr bwMode="auto">
          <a:xfrm>
            <a:off x="650209" y="3219901"/>
            <a:ext cx="5060950" cy="139890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/>
          <p:cNvPicPr/>
          <p:nvPr/>
        </p:nvPicPr>
        <p:blipFill rotWithShape="1">
          <a:blip r:embed="rId7"/>
          <a:srcRect l="26608" t="46475" r="35217" b="36688"/>
          <a:stretch/>
        </p:blipFill>
        <p:spPr bwMode="auto">
          <a:xfrm>
            <a:off x="655753" y="4618806"/>
            <a:ext cx="5063490" cy="125603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/>
          <p:cNvPicPr/>
          <p:nvPr/>
        </p:nvPicPr>
        <p:blipFill rotWithShape="1">
          <a:blip r:embed="rId8"/>
          <a:srcRect l="26697" t="52406" r="35388" b="29502"/>
          <a:stretch/>
        </p:blipFill>
        <p:spPr bwMode="auto">
          <a:xfrm>
            <a:off x="5902036" y="3267305"/>
            <a:ext cx="5672930" cy="171974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416700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814</Words>
  <Application>Microsoft Office PowerPoint</Application>
  <PresentationFormat>Widescreen</PresentationFormat>
  <Paragraphs>278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Malgun Gothic Semilight</vt:lpstr>
      <vt:lpstr>Arial</vt:lpstr>
      <vt:lpstr>Arial Black</vt:lpstr>
      <vt:lpstr>Arial Rounded MT Bold</vt:lpstr>
      <vt:lpstr>Calibri</vt:lpstr>
      <vt:lpstr>Calibri Light</vt:lpstr>
      <vt:lpstr>Stencil</vt:lpstr>
      <vt:lpstr>Verdana</vt:lpstr>
      <vt:lpstr>Office Theme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  <vt:lpstr>Certifiably  ACCESS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ljmilligan</dc:creator>
  <cp:lastModifiedBy>George Young</cp:lastModifiedBy>
  <cp:revision>175</cp:revision>
  <dcterms:created xsi:type="dcterms:W3CDTF">2017-07-01T14:14:21Z</dcterms:created>
  <dcterms:modified xsi:type="dcterms:W3CDTF">2017-11-09T02:31:14Z</dcterms:modified>
</cp:coreProperties>
</file>