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1"/>
    <p:sldMasterId id="2147483672" r:id="rId2"/>
  </p:sldMasterIdLst>
  <p:sldIdLst>
    <p:sldId id="272" r:id="rId3"/>
    <p:sldId id="273" r:id="rId4"/>
    <p:sldId id="256" r:id="rId5"/>
    <p:sldId id="267" r:id="rId6"/>
    <p:sldId id="274" r:id="rId7"/>
    <p:sldId id="304" r:id="rId8"/>
    <p:sldId id="257" r:id="rId9"/>
    <p:sldId id="271" r:id="rId10"/>
    <p:sldId id="302" r:id="rId11"/>
    <p:sldId id="276" r:id="rId12"/>
    <p:sldId id="259" r:id="rId13"/>
    <p:sldId id="305" r:id="rId14"/>
    <p:sldId id="292" r:id="rId15"/>
    <p:sldId id="301" r:id="rId16"/>
    <p:sldId id="293" r:id="rId17"/>
    <p:sldId id="295" r:id="rId18"/>
    <p:sldId id="296" r:id="rId19"/>
    <p:sldId id="294" r:id="rId20"/>
    <p:sldId id="258" r:id="rId21"/>
    <p:sldId id="297" r:id="rId22"/>
    <p:sldId id="298" r:id="rId23"/>
    <p:sldId id="299" r:id="rId24"/>
    <p:sldId id="300" r:id="rId25"/>
    <p:sldId id="266" r:id="rId26"/>
    <p:sldId id="264" r:id="rId27"/>
    <p:sldId id="303" r:id="rId28"/>
    <p:sldId id="265" r:id="rId29"/>
    <p:sldId id="269" r:id="rId30"/>
    <p:sldId id="275" r:id="rId31"/>
    <p:sldId id="270" r:id="rId32"/>
    <p:sldId id="268" r:id="rId33"/>
    <p:sldId id="262" r:id="rId34"/>
    <p:sldId id="284" r:id="rId35"/>
    <p:sldId id="306" r:id="rId3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4997" autoAdjust="0"/>
    <p:restoredTop sz="94660"/>
  </p:normalViewPr>
  <p:slideViewPr>
    <p:cSldViewPr snapToGrid="0">
      <p:cViewPr varScale="1">
        <p:scale>
          <a:sx n="66" d="100"/>
          <a:sy n="66" d="100"/>
        </p:scale>
        <p:origin x="676" y="30"/>
      </p:cViewPr>
      <p:guideLst/>
    </p:cSldViewPr>
  </p:slideViewPr>
  <p:notesTextViewPr>
    <p:cViewPr>
      <p:scale>
        <a:sx n="1" d="1"/>
        <a:sy n="1" d="1"/>
      </p:scale>
      <p:origin x="0" y="0"/>
    </p:cViewPr>
  </p:notesTextViewPr>
  <p:sorterViewPr>
    <p:cViewPr>
      <p:scale>
        <a:sx n="100" d="100"/>
        <a:sy n="100" d="100"/>
      </p:scale>
      <p:origin x="0" y="-1395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4/4/2017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5065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4/4/2017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5005963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4/4/2017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6734211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r>
              <a:rPr lang="en-US"/>
              <a:t>01/02/2017</a:t>
            </a:r>
            <a:endParaRPr lang="en-US" dirty="0"/>
          </a:p>
        </p:txBody>
      </p:sp>
      <p:sp>
        <p:nvSpPr>
          <p:cNvPr id="5" name="Footer Placeholder 4"/>
          <p:cNvSpPr>
            <a:spLocks noGrp="1"/>
          </p:cNvSpPr>
          <p:nvPr>
            <p:ph type="ftr" sz="quarter" idx="11"/>
          </p:nvPr>
        </p:nvSpPr>
        <p:spPr/>
        <p:txBody>
          <a:bodyPr/>
          <a:lstStyle/>
          <a:p>
            <a:r>
              <a:rPr lang="en-US"/>
              <a:t>dasdasdadas</a:t>
            </a:r>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6183092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defRPr sz="2800"/>
            </a:lvl1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r>
              <a:rPr lang="en-US"/>
              <a:t>01/02/2017</a:t>
            </a:r>
            <a:endParaRPr lang="en-US" dirty="0"/>
          </a:p>
        </p:txBody>
      </p:sp>
      <p:sp>
        <p:nvSpPr>
          <p:cNvPr id="5" name="Footer Placeholder 4"/>
          <p:cNvSpPr>
            <a:spLocks noGrp="1"/>
          </p:cNvSpPr>
          <p:nvPr>
            <p:ph type="ftr" sz="quarter" idx="11"/>
          </p:nvPr>
        </p:nvSpPr>
        <p:spPr/>
        <p:txBody>
          <a:bodyPr/>
          <a:lstStyle/>
          <a:p>
            <a:r>
              <a:rPr lang="en-US"/>
              <a:t>dasdasdadas</a:t>
            </a:r>
            <a:endParaRPr lang="en-US" dirty="0"/>
          </a:p>
        </p:txBody>
      </p:sp>
      <p:sp>
        <p:nvSpPr>
          <p:cNvPr id="6" name="Slide Number Placeholder 5"/>
          <p:cNvSpPr>
            <a:spLocks noGrp="1"/>
          </p:cNvSpPr>
          <p:nvPr>
            <p:ph type="sldNum" sz="quarter" idx="12"/>
          </p:nvPr>
        </p:nvSpPr>
        <p:spPr/>
        <p:txBody>
          <a:bodyPr/>
          <a:lstStyle/>
          <a:p>
            <a:fld id="{6113E31D-E2AB-40D1-8B51-AFA5AFEF393A}" type="slidenum">
              <a:rPr lang="en-US" smtClean="0"/>
              <a:t>‹#›</a:t>
            </a:fld>
            <a:endParaRPr lang="en-US" dirty="0"/>
          </a:p>
        </p:txBody>
      </p:sp>
    </p:spTree>
    <p:extLst>
      <p:ext uri="{BB962C8B-B14F-4D97-AF65-F5344CB8AC3E}">
        <p14:creationId xmlns:p14="http://schemas.microsoft.com/office/powerpoint/2010/main" val="9126837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r>
              <a:rPr lang="en-US"/>
              <a:t>01/02/2017</a:t>
            </a:r>
            <a:endParaRPr lang="en-US" dirty="0"/>
          </a:p>
        </p:txBody>
      </p:sp>
      <p:sp>
        <p:nvSpPr>
          <p:cNvPr id="5" name="Footer Placeholder 4"/>
          <p:cNvSpPr>
            <a:spLocks noGrp="1"/>
          </p:cNvSpPr>
          <p:nvPr>
            <p:ph type="ftr" sz="quarter" idx="11"/>
          </p:nvPr>
        </p:nvSpPr>
        <p:spPr/>
        <p:txBody>
          <a:bodyPr/>
          <a:lstStyle/>
          <a:p>
            <a:r>
              <a:rPr lang="en-US"/>
              <a:t>dasdasdadas</a:t>
            </a:r>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40289235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r>
              <a:rPr lang="en-US"/>
              <a:t>01/02/2017</a:t>
            </a:r>
            <a:endParaRPr lang="en-US" dirty="0"/>
          </a:p>
        </p:txBody>
      </p:sp>
      <p:sp>
        <p:nvSpPr>
          <p:cNvPr id="6" name="Footer Placeholder 5"/>
          <p:cNvSpPr>
            <a:spLocks noGrp="1"/>
          </p:cNvSpPr>
          <p:nvPr>
            <p:ph type="ftr" sz="quarter" idx="11"/>
          </p:nvPr>
        </p:nvSpPr>
        <p:spPr/>
        <p:txBody>
          <a:bodyPr/>
          <a:lstStyle/>
          <a:p>
            <a:r>
              <a:rPr lang="en-US"/>
              <a:t>dasdasdadas</a:t>
            </a:r>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1871676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r>
              <a:rPr lang="en-US"/>
              <a:t>01/02/2017</a:t>
            </a:r>
            <a:endParaRPr lang="en-US" dirty="0"/>
          </a:p>
        </p:txBody>
      </p:sp>
      <p:sp>
        <p:nvSpPr>
          <p:cNvPr id="8" name="Footer Placeholder 7"/>
          <p:cNvSpPr>
            <a:spLocks noGrp="1"/>
          </p:cNvSpPr>
          <p:nvPr>
            <p:ph type="ftr" sz="quarter" idx="11"/>
          </p:nvPr>
        </p:nvSpPr>
        <p:spPr/>
        <p:txBody>
          <a:bodyPr/>
          <a:lstStyle/>
          <a:p>
            <a:r>
              <a:rPr lang="en-US"/>
              <a:t>dasdasdadas</a:t>
            </a:r>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0001720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r>
              <a:rPr lang="en-US"/>
              <a:t>01/02/2017</a:t>
            </a:r>
            <a:endParaRPr lang="en-US" dirty="0"/>
          </a:p>
        </p:txBody>
      </p:sp>
      <p:sp>
        <p:nvSpPr>
          <p:cNvPr id="4" name="Footer Placeholder 3"/>
          <p:cNvSpPr>
            <a:spLocks noGrp="1"/>
          </p:cNvSpPr>
          <p:nvPr>
            <p:ph type="ftr" sz="quarter" idx="11"/>
          </p:nvPr>
        </p:nvSpPr>
        <p:spPr/>
        <p:txBody>
          <a:bodyPr/>
          <a:lstStyle/>
          <a:p>
            <a:r>
              <a:rPr lang="en-US"/>
              <a:t>dasdasdadas</a:t>
            </a:r>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3627682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t>01/02/2017</a:t>
            </a:r>
            <a:endParaRPr lang="en-US" dirty="0"/>
          </a:p>
        </p:txBody>
      </p:sp>
      <p:sp>
        <p:nvSpPr>
          <p:cNvPr id="3" name="Footer Placeholder 2"/>
          <p:cNvSpPr>
            <a:spLocks noGrp="1"/>
          </p:cNvSpPr>
          <p:nvPr>
            <p:ph type="ftr" sz="quarter" idx="11"/>
          </p:nvPr>
        </p:nvSpPr>
        <p:spPr/>
        <p:txBody>
          <a:bodyPr/>
          <a:lstStyle/>
          <a:p>
            <a:r>
              <a:rPr lang="en-US"/>
              <a:t>dasdasdadas</a:t>
            </a:r>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598325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r>
              <a:rPr lang="en-US"/>
              <a:t>01/02/2017</a:t>
            </a:r>
            <a:endParaRPr lang="en-US" dirty="0"/>
          </a:p>
        </p:txBody>
      </p:sp>
      <p:sp>
        <p:nvSpPr>
          <p:cNvPr id="6" name="Footer Placeholder 5"/>
          <p:cNvSpPr>
            <a:spLocks noGrp="1"/>
          </p:cNvSpPr>
          <p:nvPr>
            <p:ph type="ftr" sz="quarter" idx="11"/>
          </p:nvPr>
        </p:nvSpPr>
        <p:spPr/>
        <p:txBody>
          <a:bodyPr/>
          <a:lstStyle/>
          <a:p>
            <a:r>
              <a:rPr lang="en-US"/>
              <a:t>dasdasdadas</a:t>
            </a:r>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9116994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defRPr sz="3200"/>
            </a:lvl1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48A87A34-81AB-432B-8DAE-1953F412C126}" type="datetimeFigureOut">
              <a:rPr lang="en-US" smtClean="0"/>
              <a:pPr/>
              <a:t>4/4/2017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0720670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r>
              <a:rPr lang="en-US"/>
              <a:t>01/02/2017</a:t>
            </a:r>
            <a:endParaRPr lang="en-US" dirty="0"/>
          </a:p>
        </p:txBody>
      </p:sp>
      <p:sp>
        <p:nvSpPr>
          <p:cNvPr id="6" name="Footer Placeholder 5"/>
          <p:cNvSpPr>
            <a:spLocks noGrp="1"/>
          </p:cNvSpPr>
          <p:nvPr>
            <p:ph type="ftr" sz="quarter" idx="11"/>
          </p:nvPr>
        </p:nvSpPr>
        <p:spPr/>
        <p:txBody>
          <a:bodyPr/>
          <a:lstStyle/>
          <a:p>
            <a:r>
              <a:rPr lang="en-US"/>
              <a:t>dasdasdadas</a:t>
            </a:r>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0223830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US"/>
              <a:t>01/02/2017</a:t>
            </a:r>
            <a:endParaRPr lang="en-US" dirty="0"/>
          </a:p>
        </p:txBody>
      </p:sp>
      <p:sp>
        <p:nvSpPr>
          <p:cNvPr id="5" name="Footer Placeholder 4"/>
          <p:cNvSpPr>
            <a:spLocks noGrp="1"/>
          </p:cNvSpPr>
          <p:nvPr>
            <p:ph type="ftr" sz="quarter" idx="11"/>
          </p:nvPr>
        </p:nvSpPr>
        <p:spPr/>
        <p:txBody>
          <a:bodyPr/>
          <a:lstStyle/>
          <a:p>
            <a:r>
              <a:rPr lang="en-US"/>
              <a:t>dasdasdadas</a:t>
            </a:r>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6323246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US"/>
              <a:t>01/02/2017</a:t>
            </a:r>
            <a:endParaRPr lang="en-US" dirty="0"/>
          </a:p>
        </p:txBody>
      </p:sp>
      <p:sp>
        <p:nvSpPr>
          <p:cNvPr id="5" name="Footer Placeholder 4"/>
          <p:cNvSpPr>
            <a:spLocks noGrp="1"/>
          </p:cNvSpPr>
          <p:nvPr>
            <p:ph type="ftr" sz="quarter" idx="11"/>
          </p:nvPr>
        </p:nvSpPr>
        <p:spPr/>
        <p:txBody>
          <a:bodyPr/>
          <a:lstStyle/>
          <a:p>
            <a:r>
              <a:rPr lang="en-US"/>
              <a:t>dasdasdadas</a:t>
            </a:r>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022833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t>4/4/2017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59748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t>4/4/2017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0626288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t>4/4/2017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2074293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4/4/2017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1638693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48A87A34-81AB-432B-8DAE-1953F412C126}" type="datetimeFigureOut">
              <a:rPr lang="en-US" smtClean="0"/>
              <a:t>4/4/2017</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8203751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48A87A34-81AB-432B-8DAE-1953F412C126}" type="datetimeFigureOut">
              <a:rPr lang="en-US" smtClean="0"/>
              <a:t>4/4/2017</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6D22F896-40B5-4ADD-8801-0D06FADFA095}" type="slidenum">
              <a:rPr lang="en-US" smtClean="0"/>
              <a:t>‹#›</a:t>
            </a:fld>
            <a:endParaRPr lang="en-US" dirty="0"/>
          </a:p>
        </p:txBody>
      </p:sp>
    </p:spTree>
    <p:extLst>
      <p:ext uri="{BB962C8B-B14F-4D97-AF65-F5344CB8AC3E}">
        <p14:creationId xmlns:p14="http://schemas.microsoft.com/office/powerpoint/2010/main" val="6678794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pPr/>
              <a:t>4/4/2017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6029192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48A87A34-81AB-432B-8DAE-1953F412C126}" type="datetimeFigureOut">
              <a:rPr lang="en-US" smtClean="0"/>
              <a:pPr/>
              <a:t>4/4/2017</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6D22F896-40B5-4ADD-8801-0D06FADFA095}" type="slidenum">
              <a:rPr lang="en-US" smtClean="0"/>
              <a:pPr/>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42911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a:t>01/02/2017</a:t>
            </a:r>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dasdasdadas</a:t>
            </a:r>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06699591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png"/><Relationship Id="rId1" Type="http://schemas.openxmlformats.org/officeDocument/2006/relationships/slideLayout" Target="../slideLayouts/slideLayout18.xml"/><Relationship Id="rId6" Type="http://schemas.openxmlformats.org/officeDocument/2006/relationships/image" Target="../media/image7.jpeg"/><Relationship Id="rId5" Type="http://schemas.openxmlformats.org/officeDocument/2006/relationships/image" Target="../media/image6.gif"/><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www.vbforfree.com/using-doevents-in-visual-basic-the-right-way/"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www.clivemaxfield.com/diycalculator/popup-m-round.shtml" TargetMode="External"/><Relationship Id="rId2" Type="http://schemas.openxmlformats.org/officeDocument/2006/relationships/hyperlink" Target="http://www.clivemaxfield.com/diycalculator/cool.shtml#IntRND"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hyperlink" Target="http://www.clivemaxfield.com/diycalculator/cool.shtml#IntRND"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www-cs-faculty.stanford.edu/~knuth/taocp.html"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www-cs-faculty.stanford.edu/~knuth/gkp.html"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en.wikipedia.org/wiki/Rounding"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A03638"/>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8906" y="3062340"/>
            <a:ext cx="5714190" cy="733321"/>
          </a:xfrm>
          <a:prstGeom prst="rect">
            <a:avLst/>
          </a:prstGeom>
        </p:spPr>
      </p:pic>
    </p:spTree>
    <p:extLst>
      <p:ext uri="{BB962C8B-B14F-4D97-AF65-F5344CB8AC3E}">
        <p14:creationId xmlns:p14="http://schemas.microsoft.com/office/powerpoint/2010/main" val="1176282456"/>
      </p:ext>
    </p:extLst>
  </p:cSld>
  <p:clrMapOvr>
    <a:masterClrMapping/>
  </p:clrMapOvr>
  <mc:AlternateContent xmlns:mc="http://schemas.openxmlformats.org/markup-compatibility/2006" xmlns:p14="http://schemas.microsoft.com/office/powerpoint/2010/main">
    <mc:Choice Requires="p14">
      <p:transition spd="med" p14:dur="700" advClick="0" advTm="30000">
        <p:fade/>
      </p:transition>
    </mc:Choice>
    <mc:Fallback xmlns="">
      <p:transition spd="med" advClick="0" advTm="30000">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Algorithm versus Function</a:t>
            </a:r>
          </a:p>
        </p:txBody>
      </p:sp>
      <p:sp>
        <p:nvSpPr>
          <p:cNvPr id="3" name="Content Placeholder 2"/>
          <p:cNvSpPr>
            <a:spLocks noGrp="1"/>
          </p:cNvSpPr>
          <p:nvPr>
            <p:ph idx="1"/>
          </p:nvPr>
        </p:nvSpPr>
        <p:spPr/>
        <p:txBody>
          <a:bodyPr/>
          <a:lstStyle/>
          <a:p>
            <a:r>
              <a:rPr lang="en-US" dirty="0"/>
              <a:t>An algorithm defines a method of accomplishing an outcome.</a:t>
            </a:r>
          </a:p>
          <a:p>
            <a:r>
              <a:rPr lang="en-US" dirty="0"/>
              <a:t>A function implements one (or more) algorithms.</a:t>
            </a:r>
          </a:p>
          <a:p>
            <a:r>
              <a:rPr lang="en-US" dirty="0"/>
              <a:t>About a dozen VBA functions have been created to implement several different rounding algorithms.</a:t>
            </a:r>
          </a:p>
          <a:p>
            <a:endParaRPr lang="en-US" dirty="0"/>
          </a:p>
        </p:txBody>
      </p:sp>
    </p:spTree>
    <p:extLst>
      <p:ext uri="{BB962C8B-B14F-4D97-AF65-F5344CB8AC3E}">
        <p14:creationId xmlns:p14="http://schemas.microsoft.com/office/powerpoint/2010/main" val="8121095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There are lots of ways to round numbers!</a:t>
            </a:r>
            <a:br>
              <a:rPr lang="en-US" dirty="0"/>
            </a:br>
            <a:r>
              <a:rPr lang="en-US" dirty="0"/>
              <a:t>What is Important?</a:t>
            </a:r>
          </a:p>
        </p:txBody>
      </p:sp>
      <p:sp>
        <p:nvSpPr>
          <p:cNvPr id="3" name="Content Placeholder 2"/>
          <p:cNvSpPr>
            <a:spLocks noGrp="1"/>
          </p:cNvSpPr>
          <p:nvPr>
            <p:ph idx="1"/>
          </p:nvPr>
        </p:nvSpPr>
        <p:spPr/>
        <p:txBody>
          <a:bodyPr/>
          <a:lstStyle/>
          <a:p>
            <a:r>
              <a:rPr lang="en-US" dirty="0"/>
              <a:t>In Access, Excel, and SQL Server, we are </a:t>
            </a:r>
            <a:r>
              <a:rPr lang="en-US" u="sng" dirty="0"/>
              <a:t>explicitly</a:t>
            </a:r>
            <a:r>
              <a:rPr lang="en-US" dirty="0"/>
              <a:t> using signed values.</a:t>
            </a:r>
          </a:p>
          <a:p>
            <a:r>
              <a:rPr lang="en-US" dirty="0"/>
              <a:t>1) What does the algorithm do for negative, zero and positive values?</a:t>
            </a:r>
          </a:p>
          <a:p>
            <a:r>
              <a:rPr lang="en-US" dirty="0"/>
              <a:t>2) How does it treat the fractional part of the number -- especially just before, at, and after the half value (.5)?</a:t>
            </a:r>
          </a:p>
        </p:txBody>
      </p:sp>
    </p:spTree>
    <p:extLst>
      <p:ext uri="{BB962C8B-B14F-4D97-AF65-F5344CB8AC3E}">
        <p14:creationId xmlns:p14="http://schemas.microsoft.com/office/powerpoint/2010/main" val="14082124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a ‘Rounding Error’?</a:t>
            </a:r>
          </a:p>
        </p:txBody>
      </p:sp>
      <p:sp>
        <p:nvSpPr>
          <p:cNvPr id="3" name="Content Placeholder 2"/>
          <p:cNvSpPr>
            <a:spLocks noGrp="1"/>
          </p:cNvSpPr>
          <p:nvPr>
            <p:ph idx="1"/>
          </p:nvPr>
        </p:nvSpPr>
        <p:spPr/>
        <p:txBody>
          <a:bodyPr>
            <a:normAutofit fontScale="85000" lnSpcReduction="10000"/>
          </a:bodyPr>
          <a:lstStyle/>
          <a:p>
            <a:r>
              <a:rPr lang="en-US" dirty="0"/>
              <a:t>It turns out that there are about a dozen different rounding algorithms. Even the terms '</a:t>
            </a:r>
            <a:r>
              <a:rPr lang="en-US" dirty="0" err="1"/>
              <a:t>RoundUp</a:t>
            </a:r>
            <a:r>
              <a:rPr lang="en-US" dirty="0"/>
              <a:t>' and '</a:t>
            </a:r>
            <a:r>
              <a:rPr lang="en-US" dirty="0" err="1"/>
              <a:t>RoundDown</a:t>
            </a:r>
            <a:r>
              <a:rPr lang="en-US" dirty="0"/>
              <a:t>' can have two different meanings and results. </a:t>
            </a:r>
          </a:p>
          <a:p>
            <a:r>
              <a:rPr lang="en-US" dirty="0"/>
              <a:t>The programmer must choose the correct algorithm for the situation. If there is a need to compare internal results with data generated outside of the organization, consideration must be made as to what external rounding algorithm(s) might have been used. </a:t>
            </a:r>
          </a:p>
          <a:p>
            <a:r>
              <a:rPr lang="en-US" dirty="0"/>
              <a:t>This is especially true when needing to compare aggregate totals where the underlying elements have been rounded. And errors accumulate when multiple rounds occur. (Round of a round of a round for instance.)</a:t>
            </a:r>
          </a:p>
        </p:txBody>
      </p:sp>
    </p:spTree>
    <p:extLst>
      <p:ext uri="{BB962C8B-B14F-4D97-AF65-F5344CB8AC3E}">
        <p14:creationId xmlns:p14="http://schemas.microsoft.com/office/powerpoint/2010/main" val="27129385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Microsoft Provides</a:t>
            </a:r>
          </a:p>
        </p:txBody>
      </p:sp>
      <p:sp>
        <p:nvSpPr>
          <p:cNvPr id="3" name="Content Placeholder 2"/>
          <p:cNvSpPr>
            <a:spLocks noGrp="1"/>
          </p:cNvSpPr>
          <p:nvPr>
            <p:ph idx="1"/>
          </p:nvPr>
        </p:nvSpPr>
        <p:spPr/>
        <p:txBody>
          <a:bodyPr/>
          <a:lstStyle/>
          <a:p>
            <a:r>
              <a:rPr lang="en-US" dirty="0"/>
              <a:t>Access and SQL Server have just one built in rounding function called Round. It implements the Round Half Even algorithm (which is also known as Banker’s Round).</a:t>
            </a:r>
          </a:p>
          <a:p>
            <a:r>
              <a:rPr lang="en-US" dirty="0"/>
              <a:t>Excel includes this Round but also includes </a:t>
            </a:r>
            <a:r>
              <a:rPr lang="en-US" dirty="0" err="1"/>
              <a:t>Trunc</a:t>
            </a:r>
            <a:r>
              <a:rPr lang="en-US" dirty="0"/>
              <a:t>, </a:t>
            </a:r>
            <a:r>
              <a:rPr lang="en-US" dirty="0" err="1"/>
              <a:t>RoundUp</a:t>
            </a:r>
            <a:r>
              <a:rPr lang="en-US" dirty="0"/>
              <a:t> and </a:t>
            </a:r>
            <a:r>
              <a:rPr lang="en-US" dirty="0" err="1"/>
              <a:t>RoundDown</a:t>
            </a:r>
            <a:r>
              <a:rPr lang="en-US" dirty="0"/>
              <a:t>.</a:t>
            </a:r>
          </a:p>
        </p:txBody>
      </p:sp>
    </p:spTree>
    <p:extLst>
      <p:ext uri="{BB962C8B-B14F-4D97-AF65-F5344CB8AC3E}">
        <p14:creationId xmlns:p14="http://schemas.microsoft.com/office/powerpoint/2010/main" val="42692643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Round Half Even Algorithm or</a:t>
            </a:r>
            <a:br>
              <a:rPr lang="en-US" dirty="0"/>
            </a:br>
            <a:r>
              <a:rPr lang="en-US" dirty="0"/>
              <a:t>Banker’s Round in a Nutshell</a:t>
            </a:r>
          </a:p>
        </p:txBody>
      </p:sp>
      <p:sp>
        <p:nvSpPr>
          <p:cNvPr id="3" name="Content Placeholder 2"/>
          <p:cNvSpPr>
            <a:spLocks noGrp="1"/>
          </p:cNvSpPr>
          <p:nvPr>
            <p:ph idx="1"/>
          </p:nvPr>
        </p:nvSpPr>
        <p:spPr/>
        <p:txBody>
          <a:bodyPr/>
          <a:lstStyle/>
          <a:p>
            <a:r>
              <a:rPr lang="en-US" sz="2000" dirty="0"/>
              <a:t>After any decimal point shifting that may be required:</a:t>
            </a:r>
          </a:p>
          <a:p>
            <a:r>
              <a:rPr lang="en-US" dirty="0"/>
              <a:t>For fractional portions greater than .5, round up.</a:t>
            </a:r>
          </a:p>
          <a:p>
            <a:r>
              <a:rPr lang="en-US" dirty="0"/>
              <a:t>For fractional portions less than .5, round down.</a:t>
            </a:r>
          </a:p>
          <a:p>
            <a:r>
              <a:rPr lang="en-US" dirty="0"/>
              <a:t>For fractional portions exactly .5,</a:t>
            </a:r>
          </a:p>
          <a:p>
            <a:pPr lvl="1"/>
            <a:r>
              <a:rPr lang="en-US" sz="3200" dirty="0"/>
              <a:t>If the integer portion is even, round up,</a:t>
            </a:r>
          </a:p>
          <a:p>
            <a:pPr lvl="1"/>
            <a:r>
              <a:rPr lang="en-US" sz="3200" dirty="0"/>
              <a:t>If the integer portion is odd, round down.</a:t>
            </a:r>
          </a:p>
          <a:p>
            <a:pPr marL="201168" lvl="1" indent="0">
              <a:buNone/>
            </a:pPr>
            <a:endParaRPr lang="en-US" sz="3200" dirty="0"/>
          </a:p>
        </p:txBody>
      </p:sp>
    </p:spTree>
    <p:extLst>
      <p:ext uri="{BB962C8B-B14F-4D97-AF65-F5344CB8AC3E}">
        <p14:creationId xmlns:p14="http://schemas.microsoft.com/office/powerpoint/2010/main" val="23357468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 Math Function: Round</a:t>
            </a:r>
          </a:p>
        </p:txBody>
      </p:sp>
      <p:pic>
        <p:nvPicPr>
          <p:cNvPr id="4" name="Content Placeholder 3"/>
          <p:cNvPicPr>
            <a:picLocks noGrp="1" noChangeAspect="1"/>
          </p:cNvPicPr>
          <p:nvPr>
            <p:ph idx="1"/>
          </p:nvPr>
        </p:nvPicPr>
        <p:blipFill>
          <a:blip r:embed="rId2"/>
          <a:stretch>
            <a:fillRect/>
          </a:stretch>
        </p:blipFill>
        <p:spPr>
          <a:xfrm>
            <a:off x="2320369" y="1846263"/>
            <a:ext cx="7611587" cy="4022725"/>
          </a:xfrm>
          <a:prstGeom prst="rect">
            <a:avLst/>
          </a:prstGeom>
        </p:spPr>
      </p:pic>
    </p:spTree>
    <p:extLst>
      <p:ext uri="{BB962C8B-B14F-4D97-AF65-F5344CB8AC3E}">
        <p14:creationId xmlns:p14="http://schemas.microsoft.com/office/powerpoint/2010/main" val="26376887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Requirements</a:t>
            </a:r>
          </a:p>
        </p:txBody>
      </p:sp>
      <p:sp>
        <p:nvSpPr>
          <p:cNvPr id="3" name="Content Placeholder 2"/>
          <p:cNvSpPr>
            <a:spLocks noGrp="1"/>
          </p:cNvSpPr>
          <p:nvPr>
            <p:ph idx="1"/>
          </p:nvPr>
        </p:nvSpPr>
        <p:spPr/>
        <p:txBody>
          <a:bodyPr>
            <a:normAutofit/>
          </a:bodyPr>
          <a:lstStyle/>
          <a:p>
            <a:r>
              <a:rPr lang="en-US" dirty="0"/>
              <a:t>New rounding functions need to provide the same capabilities as the existing Round function.</a:t>
            </a:r>
          </a:p>
          <a:p>
            <a:r>
              <a:rPr lang="en-US" dirty="0" err="1"/>
              <a:t>numdecimalplaces</a:t>
            </a:r>
            <a:r>
              <a:rPr lang="en-US" dirty="0"/>
              <a:t> explicitly means that decimal base 10 is being used.</a:t>
            </a:r>
          </a:p>
          <a:p>
            <a:r>
              <a:rPr lang="en-US" dirty="0"/>
              <a:t>Need to be able to shift the position of the decimal point to control where the rounding action occurs.</a:t>
            </a:r>
          </a:p>
          <a:p>
            <a:r>
              <a:rPr lang="en-US" dirty="0"/>
              <a:t>Negative values will shift to the left!</a:t>
            </a:r>
          </a:p>
        </p:txBody>
      </p:sp>
    </p:spTree>
    <p:extLst>
      <p:ext uri="{BB962C8B-B14F-4D97-AF65-F5344CB8AC3E}">
        <p14:creationId xmlns:p14="http://schemas.microsoft.com/office/powerpoint/2010/main" val="39549080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Requirements 2</a:t>
            </a:r>
          </a:p>
        </p:txBody>
      </p:sp>
      <p:sp>
        <p:nvSpPr>
          <p:cNvPr id="3" name="Content Placeholder 2"/>
          <p:cNvSpPr>
            <a:spLocks noGrp="1"/>
          </p:cNvSpPr>
          <p:nvPr>
            <p:ph idx="1"/>
          </p:nvPr>
        </p:nvSpPr>
        <p:spPr/>
        <p:txBody>
          <a:bodyPr>
            <a:normAutofit lnSpcReduction="10000"/>
          </a:bodyPr>
          <a:lstStyle/>
          <a:p>
            <a:r>
              <a:rPr lang="en-US" dirty="0" err="1"/>
              <a:t>numdecimalplaces</a:t>
            </a:r>
            <a:r>
              <a:rPr lang="en-US" dirty="0"/>
              <a:t>	Optional. Number indicating how many places to the right of the decimal are included in the rounding. If omitted, the function rounds to the nearest whole number.</a:t>
            </a:r>
          </a:p>
          <a:p>
            <a:r>
              <a:rPr lang="en-US" dirty="0"/>
              <a:t>While the </a:t>
            </a:r>
            <a:r>
              <a:rPr lang="en-US" dirty="0" err="1"/>
              <a:t>numdecimalplaces</a:t>
            </a:r>
            <a:r>
              <a:rPr lang="en-US" dirty="0"/>
              <a:t> variable is not required, if it is not supplied, the default value is actually 0. Meaning that no places to the right (and no places to the left) are to be included/(excluded).</a:t>
            </a:r>
          </a:p>
          <a:p>
            <a:r>
              <a:rPr lang="en-US" dirty="0"/>
              <a:t>Negative values are valid and shift to the left of the decimal.</a:t>
            </a:r>
          </a:p>
        </p:txBody>
      </p:sp>
    </p:spTree>
    <p:extLst>
      <p:ext uri="{BB962C8B-B14F-4D97-AF65-F5344CB8AC3E}">
        <p14:creationId xmlns:p14="http://schemas.microsoft.com/office/powerpoint/2010/main" val="21810860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Available tools:</a:t>
            </a:r>
            <a:br>
              <a:rPr lang="en-US" dirty="0"/>
            </a:br>
            <a:r>
              <a:rPr lang="en-US" dirty="0"/>
              <a:t>Access Math Functions: </a:t>
            </a:r>
            <a:r>
              <a:rPr lang="en-US" dirty="0" err="1"/>
              <a:t>Int</a:t>
            </a:r>
            <a:r>
              <a:rPr lang="en-US" dirty="0"/>
              <a:t>, Fix</a:t>
            </a:r>
          </a:p>
        </p:txBody>
      </p:sp>
      <p:pic>
        <p:nvPicPr>
          <p:cNvPr id="10" name="Content Placeholder 9"/>
          <p:cNvPicPr>
            <a:picLocks noGrp="1" noChangeAspect="1"/>
          </p:cNvPicPr>
          <p:nvPr>
            <p:ph idx="1"/>
          </p:nvPr>
        </p:nvPicPr>
        <p:blipFill>
          <a:blip r:embed="rId2"/>
          <a:stretch>
            <a:fillRect/>
          </a:stretch>
        </p:blipFill>
        <p:spPr>
          <a:xfrm>
            <a:off x="2320369" y="1846263"/>
            <a:ext cx="7611587" cy="4022725"/>
          </a:xfrm>
          <a:prstGeom prst="rect">
            <a:avLst/>
          </a:prstGeom>
        </p:spPr>
      </p:pic>
    </p:spTree>
    <p:extLst>
      <p:ext uri="{BB962C8B-B14F-4D97-AF65-F5344CB8AC3E}">
        <p14:creationId xmlns:p14="http://schemas.microsoft.com/office/powerpoint/2010/main" val="5005038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Access provides two truncation functions: </a:t>
            </a:r>
          </a:p>
        </p:txBody>
      </p:sp>
      <p:sp>
        <p:nvSpPr>
          <p:cNvPr id="3" name="Content Placeholder 2"/>
          <p:cNvSpPr>
            <a:spLocks noGrp="1"/>
          </p:cNvSpPr>
          <p:nvPr>
            <p:ph idx="1"/>
          </p:nvPr>
        </p:nvSpPr>
        <p:spPr/>
        <p:txBody>
          <a:bodyPr/>
          <a:lstStyle/>
          <a:p>
            <a:r>
              <a:rPr lang="en-US" dirty="0"/>
              <a:t>By definition, the action for these functions occurs at the values’ decimal point.</a:t>
            </a:r>
          </a:p>
          <a:p>
            <a:r>
              <a:rPr lang="en-US" dirty="0" err="1"/>
              <a:t>Int</a:t>
            </a:r>
            <a:r>
              <a:rPr lang="en-US" dirty="0"/>
              <a:t>(value) returns the Integer portion of the value and discards the fractional portion.</a:t>
            </a:r>
          </a:p>
          <a:p>
            <a:r>
              <a:rPr lang="en-US" dirty="0"/>
              <a:t>Fix(value) rounds positive values down toward zero and negative values up toward zero.</a:t>
            </a:r>
          </a:p>
          <a:p>
            <a:endParaRPr lang="en-US" dirty="0"/>
          </a:p>
        </p:txBody>
      </p:sp>
    </p:spTree>
    <p:extLst>
      <p:ext uri="{BB962C8B-B14F-4D97-AF65-F5344CB8AC3E}">
        <p14:creationId xmlns:p14="http://schemas.microsoft.com/office/powerpoint/2010/main" val="35823488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A03638"/>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02366" y="3248264"/>
            <a:ext cx="2381244" cy="742948"/>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7055" y="3619739"/>
            <a:ext cx="3218993" cy="752368"/>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1057" y="5100999"/>
            <a:ext cx="1904996" cy="647698"/>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12076" y="1237295"/>
            <a:ext cx="2380913" cy="571419"/>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81330" y="1237294"/>
            <a:ext cx="1950444" cy="703989"/>
          </a:xfrm>
          <a:prstGeom prst="rect">
            <a:avLst/>
          </a:prstGeom>
        </p:spPr>
      </p:pic>
      <p:sp>
        <p:nvSpPr>
          <p:cNvPr id="11" name="TextBox 10"/>
          <p:cNvSpPr txBox="1"/>
          <p:nvPr/>
        </p:nvSpPr>
        <p:spPr>
          <a:xfrm>
            <a:off x="3966049" y="2603275"/>
            <a:ext cx="3780630" cy="78286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white"/>
                </a:solidFill>
                <a:effectLst/>
                <a:uLnTx/>
                <a:uFillTx/>
                <a:latin typeface="Calibri" panose="020F0502020204030204"/>
                <a:ea typeface="+mn-ea"/>
                <a:cs typeface="+mn-cs"/>
              </a:rPr>
              <a:t>Our Sponsors</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Tree>
    <p:extLst>
      <p:ext uri="{BB962C8B-B14F-4D97-AF65-F5344CB8AC3E}">
        <p14:creationId xmlns:p14="http://schemas.microsoft.com/office/powerpoint/2010/main" val="1606735383"/>
      </p:ext>
    </p:extLst>
  </p:cSld>
  <p:clrMapOvr>
    <a:masterClrMapping/>
  </p:clrMapOvr>
  <mc:AlternateContent xmlns:mc="http://schemas.openxmlformats.org/markup-compatibility/2006" xmlns:p14="http://schemas.microsoft.com/office/powerpoint/2010/main">
    <mc:Choice Requires="p14">
      <p:transition spd="med" p14:dur="700" advClick="0" advTm="30000">
        <p:fade/>
      </p:transition>
    </mc:Choice>
    <mc:Fallback xmlns="">
      <p:transition spd="med" advClick="0" advTm="30000">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Reqirements</a:t>
            </a:r>
            <a:r>
              <a:rPr lang="en-US" dirty="0"/>
              <a:t> 3</a:t>
            </a:r>
          </a:p>
        </p:txBody>
      </p:sp>
      <p:sp>
        <p:nvSpPr>
          <p:cNvPr id="3" name="Content Placeholder 2"/>
          <p:cNvSpPr>
            <a:spLocks noGrp="1"/>
          </p:cNvSpPr>
          <p:nvPr>
            <p:ph idx="1"/>
          </p:nvPr>
        </p:nvSpPr>
        <p:spPr/>
        <p:txBody>
          <a:bodyPr/>
          <a:lstStyle/>
          <a:p>
            <a:r>
              <a:rPr lang="en-US" dirty="0" err="1"/>
              <a:t>Funtions</a:t>
            </a:r>
            <a:r>
              <a:rPr lang="en-US" dirty="0"/>
              <a:t> need to shift the location of the values’ decimal point over an amount.</a:t>
            </a:r>
          </a:p>
          <a:p>
            <a:r>
              <a:rPr lang="en-US" dirty="0"/>
              <a:t>Then perform some action using </a:t>
            </a:r>
            <a:r>
              <a:rPr lang="en-US" dirty="0" err="1"/>
              <a:t>Int</a:t>
            </a:r>
            <a:r>
              <a:rPr lang="en-US" dirty="0"/>
              <a:t>() and/or Fix() and possibly with other factors, as defined in an algorithm, to adjust the value.</a:t>
            </a:r>
          </a:p>
          <a:p>
            <a:r>
              <a:rPr lang="en-US" dirty="0"/>
              <a:t>Finally, the value then needs to be shifted back the same amount.</a:t>
            </a:r>
          </a:p>
        </p:txBody>
      </p:sp>
    </p:spTree>
    <p:extLst>
      <p:ext uri="{BB962C8B-B14F-4D97-AF65-F5344CB8AC3E}">
        <p14:creationId xmlns:p14="http://schemas.microsoft.com/office/powerpoint/2010/main" val="22425670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Shift Factor</a:t>
            </a:r>
          </a:p>
        </p:txBody>
      </p:sp>
      <p:sp>
        <p:nvSpPr>
          <p:cNvPr id="3" name="Content Placeholder 2"/>
          <p:cNvSpPr>
            <a:spLocks noGrp="1"/>
          </p:cNvSpPr>
          <p:nvPr>
            <p:ph idx="1"/>
          </p:nvPr>
        </p:nvSpPr>
        <p:spPr/>
        <p:txBody>
          <a:bodyPr>
            <a:normAutofit lnSpcReduction="10000"/>
          </a:bodyPr>
          <a:lstStyle/>
          <a:p>
            <a:r>
              <a:rPr lang="en-US" dirty="0"/>
              <a:t>With decimal (base 10), mathematically, we need to use powers of 10 to shift the decimal point.</a:t>
            </a:r>
          </a:p>
          <a:p>
            <a:r>
              <a:rPr lang="en-US" dirty="0"/>
              <a:t>The </a:t>
            </a:r>
            <a:r>
              <a:rPr lang="en-US" dirty="0" err="1"/>
              <a:t>numdecimalplaces</a:t>
            </a:r>
            <a:r>
              <a:rPr lang="en-US" dirty="0"/>
              <a:t> value gives the value of the exponent. It functions as a rounding factor.</a:t>
            </a:r>
          </a:p>
          <a:p>
            <a:r>
              <a:rPr lang="en-US" dirty="0"/>
              <a:t>If we want to use a dollar amount with 2 decimal places, we have to multiply the value by 10 ^ 2 (=100) to shift the decimal point over 2. Then act on it…</a:t>
            </a:r>
          </a:p>
          <a:p>
            <a:r>
              <a:rPr lang="en-US" dirty="0"/>
              <a:t>Finally, we divide the result by 100 to shift it back.</a:t>
            </a:r>
          </a:p>
        </p:txBody>
      </p:sp>
    </p:spTree>
    <p:extLst>
      <p:ext uri="{BB962C8B-B14F-4D97-AF65-F5344CB8AC3E}">
        <p14:creationId xmlns:p14="http://schemas.microsoft.com/office/powerpoint/2010/main" val="12658714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Shift Factor 2</a:t>
            </a:r>
          </a:p>
        </p:txBody>
      </p:sp>
      <p:sp>
        <p:nvSpPr>
          <p:cNvPr id="3" name="Content Placeholder 2"/>
          <p:cNvSpPr>
            <a:spLocks noGrp="1"/>
          </p:cNvSpPr>
          <p:nvPr>
            <p:ph idx="1"/>
          </p:nvPr>
        </p:nvSpPr>
        <p:spPr/>
        <p:txBody>
          <a:bodyPr>
            <a:normAutofit/>
          </a:bodyPr>
          <a:lstStyle/>
          <a:p>
            <a:r>
              <a:rPr lang="en-US" dirty="0"/>
              <a:t>More generally, use the constant NUMERICBASE to specify the base. This allows for binary, octal, hexadecimal, et al.</a:t>
            </a:r>
          </a:p>
          <a:p>
            <a:r>
              <a:rPr lang="en-US" dirty="0" err="1"/>
              <a:t>numdecimalplaces</a:t>
            </a:r>
            <a:r>
              <a:rPr lang="en-US" dirty="0"/>
              <a:t> is used as the </a:t>
            </a:r>
            <a:r>
              <a:rPr lang="en-US" dirty="0" err="1"/>
              <a:t>RoundingFactor</a:t>
            </a:r>
            <a:r>
              <a:rPr lang="en-US" dirty="0"/>
              <a:t> so that’s what I have named it.</a:t>
            </a:r>
          </a:p>
          <a:p>
            <a:r>
              <a:rPr lang="en-US" dirty="0" err="1"/>
              <a:t>intRoundingFactor</a:t>
            </a:r>
            <a:r>
              <a:rPr lang="en-US" dirty="0"/>
              <a:t> is optional and is set to zero if not provided.</a:t>
            </a:r>
          </a:p>
          <a:p>
            <a:r>
              <a:rPr lang="en-US" dirty="0" err="1"/>
              <a:t>dblShiftFactor</a:t>
            </a:r>
            <a:r>
              <a:rPr lang="en-US" dirty="0"/>
              <a:t> = NUMERICBASE ^ </a:t>
            </a:r>
            <a:r>
              <a:rPr lang="en-US" dirty="0" err="1"/>
              <a:t>intRoundingFactor</a:t>
            </a:r>
            <a:endParaRPr lang="en-US" dirty="0"/>
          </a:p>
        </p:txBody>
      </p:sp>
    </p:spTree>
    <p:extLst>
      <p:ext uri="{BB962C8B-B14F-4D97-AF65-F5344CB8AC3E}">
        <p14:creationId xmlns:p14="http://schemas.microsoft.com/office/powerpoint/2010/main" val="38967981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Shift Factor</a:t>
            </a:r>
          </a:p>
        </p:txBody>
      </p:sp>
      <p:sp>
        <p:nvSpPr>
          <p:cNvPr id="3" name="Content Placeholder 2"/>
          <p:cNvSpPr>
            <a:spLocks noGrp="1"/>
          </p:cNvSpPr>
          <p:nvPr>
            <p:ph idx="1"/>
          </p:nvPr>
        </p:nvSpPr>
        <p:spPr/>
        <p:txBody>
          <a:bodyPr/>
          <a:lstStyle/>
          <a:p>
            <a:r>
              <a:rPr lang="en-US" dirty="0"/>
              <a:t>Multiply </a:t>
            </a:r>
            <a:r>
              <a:rPr lang="en-US" dirty="0" err="1"/>
              <a:t>dblShiftFactor</a:t>
            </a:r>
            <a:r>
              <a:rPr lang="en-US" dirty="0"/>
              <a:t> times </a:t>
            </a:r>
            <a:r>
              <a:rPr lang="en-US" dirty="0" err="1"/>
              <a:t>varNumber</a:t>
            </a:r>
            <a:endParaRPr lang="en-US" dirty="0"/>
          </a:p>
          <a:p>
            <a:r>
              <a:rPr lang="en-US" dirty="0"/>
              <a:t>Perform whatever action the algorithm requires.</a:t>
            </a:r>
          </a:p>
          <a:p>
            <a:r>
              <a:rPr lang="en-US" dirty="0"/>
              <a:t>Divide the result by </a:t>
            </a:r>
            <a:r>
              <a:rPr lang="en-US" dirty="0" err="1"/>
              <a:t>dblShiftFactor</a:t>
            </a:r>
            <a:r>
              <a:rPr lang="en-US" dirty="0"/>
              <a:t> and return.</a:t>
            </a:r>
          </a:p>
        </p:txBody>
      </p:sp>
    </p:spTree>
    <p:extLst>
      <p:ext uri="{BB962C8B-B14F-4D97-AF65-F5344CB8AC3E}">
        <p14:creationId xmlns:p14="http://schemas.microsoft.com/office/powerpoint/2010/main" val="42013179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Looking at the VBA</a:t>
            </a:r>
          </a:p>
        </p:txBody>
      </p:sp>
      <p:sp>
        <p:nvSpPr>
          <p:cNvPr id="3" name="Content Placeholder 2"/>
          <p:cNvSpPr>
            <a:spLocks noGrp="1"/>
          </p:cNvSpPr>
          <p:nvPr>
            <p:ph idx="1"/>
          </p:nvPr>
        </p:nvSpPr>
        <p:spPr/>
        <p:txBody>
          <a:bodyPr/>
          <a:lstStyle/>
          <a:p>
            <a:r>
              <a:rPr lang="en-US" dirty="0"/>
              <a:t>Module: basRoundingFunctionsv1_4</a:t>
            </a:r>
          </a:p>
        </p:txBody>
      </p:sp>
    </p:spTree>
    <p:extLst>
      <p:ext uri="{BB962C8B-B14F-4D97-AF65-F5344CB8AC3E}">
        <p14:creationId xmlns:p14="http://schemas.microsoft.com/office/powerpoint/2010/main" val="24821884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Gotcha</a:t>
            </a:r>
            <a:r>
              <a:rPr lang="en-US" dirty="0"/>
              <a:t> on using </a:t>
            </a:r>
            <a:r>
              <a:rPr lang="en-US" dirty="0" err="1"/>
              <a:t>DoEvents</a:t>
            </a:r>
            <a:r>
              <a:rPr lang="en-US" dirty="0"/>
              <a:t> too often!</a:t>
            </a:r>
          </a:p>
        </p:txBody>
      </p:sp>
      <p:sp>
        <p:nvSpPr>
          <p:cNvPr id="3" name="Content Placeholder 2"/>
          <p:cNvSpPr>
            <a:spLocks noGrp="1"/>
          </p:cNvSpPr>
          <p:nvPr>
            <p:ph idx="1"/>
          </p:nvPr>
        </p:nvSpPr>
        <p:spPr/>
        <p:txBody>
          <a:bodyPr>
            <a:normAutofit/>
          </a:bodyPr>
          <a:lstStyle/>
          <a:p>
            <a:r>
              <a:rPr lang="en-US" dirty="0"/>
              <a:t>If you embed a call to </a:t>
            </a:r>
            <a:r>
              <a:rPr lang="en-US" dirty="0" err="1"/>
              <a:t>DoEvents</a:t>
            </a:r>
            <a:r>
              <a:rPr lang="en-US" dirty="0"/>
              <a:t> inside a math function, it is going to get called EVERY time for EVERY value. If you are updating values in a table with thousands of entries, that means thousands of calls to </a:t>
            </a:r>
            <a:r>
              <a:rPr lang="en-US" dirty="0" err="1"/>
              <a:t>DoEvents</a:t>
            </a:r>
            <a:r>
              <a:rPr lang="en-US" dirty="0"/>
              <a:t>.</a:t>
            </a:r>
          </a:p>
          <a:p>
            <a:r>
              <a:rPr lang="en-US" dirty="0"/>
              <a:t>Still, when you are troubleshooting the function, you need </a:t>
            </a:r>
            <a:r>
              <a:rPr lang="en-US" dirty="0" err="1"/>
              <a:t>DoEvents</a:t>
            </a:r>
            <a:r>
              <a:rPr lang="en-US" dirty="0"/>
              <a:t> so you Break out of faulty code. But comment it out once you know the code is good.</a:t>
            </a:r>
          </a:p>
        </p:txBody>
      </p:sp>
    </p:spTree>
    <p:extLst>
      <p:ext uri="{BB962C8B-B14F-4D97-AF65-F5344CB8AC3E}">
        <p14:creationId xmlns:p14="http://schemas.microsoft.com/office/powerpoint/2010/main" val="20952917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Gotcha</a:t>
            </a:r>
            <a:r>
              <a:rPr lang="en-US" dirty="0"/>
              <a:t> on using </a:t>
            </a:r>
            <a:r>
              <a:rPr lang="en-US" dirty="0" err="1"/>
              <a:t>DoEvents</a:t>
            </a:r>
            <a:r>
              <a:rPr lang="en-US" dirty="0"/>
              <a:t> too often - 2</a:t>
            </a:r>
          </a:p>
        </p:txBody>
      </p:sp>
      <p:sp>
        <p:nvSpPr>
          <p:cNvPr id="3" name="Content Placeholder 2"/>
          <p:cNvSpPr>
            <a:spLocks noGrp="1"/>
          </p:cNvSpPr>
          <p:nvPr>
            <p:ph idx="1"/>
          </p:nvPr>
        </p:nvSpPr>
        <p:spPr/>
        <p:txBody>
          <a:bodyPr>
            <a:normAutofit/>
          </a:bodyPr>
          <a:lstStyle/>
          <a:p>
            <a:r>
              <a:rPr lang="en-US" dirty="0" err="1"/>
              <a:t>DoEvents</a:t>
            </a:r>
            <a:r>
              <a:rPr lang="en-US" dirty="0"/>
              <a:t> causes the Access thread to release processing back to the Operating System. And the OS is &lt;required&gt; to respond. This takes time. Lots of time. My code was 3 X slower.</a:t>
            </a:r>
          </a:p>
        </p:txBody>
      </p:sp>
    </p:spTree>
    <p:extLst>
      <p:ext uri="{BB962C8B-B14F-4D97-AF65-F5344CB8AC3E}">
        <p14:creationId xmlns:p14="http://schemas.microsoft.com/office/powerpoint/2010/main" val="8513518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Gotcha</a:t>
            </a:r>
            <a:r>
              <a:rPr lang="en-US" dirty="0"/>
              <a:t> on using </a:t>
            </a:r>
            <a:r>
              <a:rPr lang="en-US" dirty="0" err="1"/>
              <a:t>DoEvents</a:t>
            </a:r>
            <a:r>
              <a:rPr lang="en-US" dirty="0"/>
              <a:t> too often - 3</a:t>
            </a:r>
          </a:p>
        </p:txBody>
      </p:sp>
      <p:sp>
        <p:nvSpPr>
          <p:cNvPr id="3" name="Content Placeholder 2"/>
          <p:cNvSpPr>
            <a:spLocks noGrp="1"/>
          </p:cNvSpPr>
          <p:nvPr>
            <p:ph idx="1"/>
          </p:nvPr>
        </p:nvSpPr>
        <p:spPr/>
        <p:txBody>
          <a:bodyPr>
            <a:normAutofit fontScale="92500" lnSpcReduction="20000"/>
          </a:bodyPr>
          <a:lstStyle/>
          <a:p>
            <a:r>
              <a:rPr lang="en-US" dirty="0"/>
              <a:t>A better solution is to check to see if there is an event that needs to be handled by the OS first before calling </a:t>
            </a:r>
            <a:r>
              <a:rPr lang="en-US" dirty="0" err="1"/>
              <a:t>DoEvents</a:t>
            </a:r>
            <a:r>
              <a:rPr lang="en-US" dirty="0"/>
              <a:t>.</a:t>
            </a:r>
          </a:p>
          <a:p>
            <a:r>
              <a:rPr lang="en-US" dirty="0">
                <a:hlinkClick r:id="rId2"/>
              </a:rPr>
              <a:t>http://www.vbforfree.com/using-doevents-in-visual-basic-the-right-way/</a:t>
            </a:r>
            <a:r>
              <a:rPr lang="en-US" dirty="0"/>
              <a:t> </a:t>
            </a:r>
          </a:p>
          <a:p>
            <a:r>
              <a:rPr lang="en-US" dirty="0" err="1"/>
              <a:t>GetInputState</a:t>
            </a:r>
            <a:r>
              <a:rPr lang="en-US" dirty="0"/>
              <a:t> API call in User32 library determines whether </a:t>
            </a:r>
            <a:r>
              <a:rPr lang="en-US"/>
              <a:t>there are mouse-button </a:t>
            </a:r>
            <a:r>
              <a:rPr lang="en-US" dirty="0"/>
              <a:t>or keyboard messages in the calling thread's message queue.</a:t>
            </a:r>
          </a:p>
          <a:p>
            <a:r>
              <a:rPr lang="en-US" dirty="0"/>
              <a:t>Module: basHandleUserEventsv1_0</a:t>
            </a:r>
          </a:p>
          <a:p>
            <a:r>
              <a:rPr lang="en-US" dirty="0"/>
              <a:t>Function: </a:t>
            </a:r>
            <a:r>
              <a:rPr lang="en-US" dirty="0" err="1"/>
              <a:t>CheckEvents</a:t>
            </a:r>
            <a:r>
              <a:rPr lang="en-US" dirty="0"/>
              <a:t>()</a:t>
            </a:r>
          </a:p>
        </p:txBody>
      </p:sp>
    </p:spTree>
    <p:extLst>
      <p:ext uri="{BB962C8B-B14F-4D97-AF65-F5344CB8AC3E}">
        <p14:creationId xmlns:p14="http://schemas.microsoft.com/office/powerpoint/2010/main" val="27114706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Table: </a:t>
            </a:r>
            <a:r>
              <a:rPr lang="en-US" dirty="0" err="1"/>
              <a:t>TestRoundValues</a:t>
            </a:r>
            <a:endParaRPr lang="en-US" dirty="0"/>
          </a:p>
        </p:txBody>
      </p:sp>
      <p:sp>
        <p:nvSpPr>
          <p:cNvPr id="3" name="Content Placeholder 2"/>
          <p:cNvSpPr>
            <a:spLocks noGrp="1"/>
          </p:cNvSpPr>
          <p:nvPr>
            <p:ph idx="1"/>
          </p:nvPr>
        </p:nvSpPr>
        <p:spPr/>
        <p:txBody>
          <a:bodyPr/>
          <a:lstStyle/>
          <a:p>
            <a:r>
              <a:rPr lang="en-US" dirty="0"/>
              <a:t>Small table aggregates differences. </a:t>
            </a:r>
          </a:p>
          <a:p>
            <a:r>
              <a:rPr lang="en-US" dirty="0"/>
              <a:t>Negative, Zero, and Positive values.</a:t>
            </a:r>
          </a:p>
          <a:p>
            <a:r>
              <a:rPr lang="en-US" dirty="0"/>
              <a:t>Values at and near half (.5)</a:t>
            </a:r>
          </a:p>
        </p:txBody>
      </p:sp>
    </p:spTree>
    <p:extLst>
      <p:ext uri="{BB962C8B-B14F-4D97-AF65-F5344CB8AC3E}">
        <p14:creationId xmlns:p14="http://schemas.microsoft.com/office/powerpoint/2010/main" val="7688008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Table: </a:t>
            </a:r>
            <a:r>
              <a:rPr lang="en-US" dirty="0" err="1"/>
              <a:t>TestRoundValues</a:t>
            </a:r>
            <a:endParaRPr lang="en-US" dirty="0"/>
          </a:p>
        </p:txBody>
      </p:sp>
      <p:sp>
        <p:nvSpPr>
          <p:cNvPr id="3" name="Content Placeholder 2"/>
          <p:cNvSpPr>
            <a:spLocks noGrp="1"/>
          </p:cNvSpPr>
          <p:nvPr>
            <p:ph idx="1"/>
          </p:nvPr>
        </p:nvSpPr>
        <p:spPr/>
        <p:txBody>
          <a:bodyPr>
            <a:normAutofit fontScale="92500" lnSpcReduction="20000"/>
          </a:bodyPr>
          <a:lstStyle/>
          <a:p>
            <a:r>
              <a:rPr lang="en-US" dirty="0"/>
              <a:t>The </a:t>
            </a:r>
            <a:r>
              <a:rPr lang="en-US" dirty="0" err="1"/>
              <a:t>InputValue</a:t>
            </a:r>
            <a:r>
              <a:rPr lang="en-US" dirty="0"/>
              <a:t> column in the middle of table is the ‘seed’ value used when calling functions.</a:t>
            </a:r>
          </a:p>
          <a:p>
            <a:r>
              <a:rPr lang="en-US" dirty="0"/>
              <a:t>Other columns show the result of applying different rounding algorithms.</a:t>
            </a:r>
          </a:p>
          <a:p>
            <a:r>
              <a:rPr lang="en-US" dirty="0"/>
              <a:t>Run two queries </a:t>
            </a:r>
            <a:r>
              <a:rPr lang="en-US" dirty="0" err="1"/>
              <a:t>RoundFirstFour</a:t>
            </a:r>
            <a:r>
              <a:rPr lang="en-US" dirty="0"/>
              <a:t> and </a:t>
            </a:r>
            <a:r>
              <a:rPr lang="en-US" dirty="0" err="1"/>
              <a:t>RoundSecondFour</a:t>
            </a:r>
            <a:r>
              <a:rPr lang="en-US" dirty="0"/>
              <a:t> to update values in table.</a:t>
            </a:r>
          </a:p>
          <a:p>
            <a:r>
              <a:rPr lang="en-US" dirty="0"/>
              <a:t>Use the </a:t>
            </a:r>
            <a:r>
              <a:rPr lang="en-US" dirty="0" err="1"/>
              <a:t>RoundTest</a:t>
            </a:r>
            <a:r>
              <a:rPr lang="en-US" dirty="0"/>
              <a:t> query to fill results in the </a:t>
            </a:r>
            <a:r>
              <a:rPr lang="en-US" dirty="0" err="1"/>
              <a:t>RoundTest</a:t>
            </a:r>
            <a:r>
              <a:rPr lang="en-US" dirty="0"/>
              <a:t> column of the table</a:t>
            </a:r>
          </a:p>
          <a:p>
            <a:r>
              <a:rPr lang="en-US" dirty="0"/>
              <a:t>-- and specify different functions in </a:t>
            </a:r>
            <a:r>
              <a:rPr lang="en-US" dirty="0" err="1"/>
              <a:t>RoundTest</a:t>
            </a:r>
            <a:r>
              <a:rPr lang="en-US" dirty="0"/>
              <a:t> as needed.</a:t>
            </a:r>
          </a:p>
        </p:txBody>
      </p:sp>
    </p:spTree>
    <p:extLst>
      <p:ext uri="{BB962C8B-B14F-4D97-AF65-F5344CB8AC3E}">
        <p14:creationId xmlns:p14="http://schemas.microsoft.com/office/powerpoint/2010/main" val="25045231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28403" y="945913"/>
            <a:ext cx="8637073" cy="3282138"/>
          </a:xfrm>
        </p:spPr>
        <p:txBody>
          <a:bodyPr>
            <a:normAutofit fontScale="90000"/>
          </a:bodyPr>
          <a:lstStyle/>
          <a:p>
            <a:pPr algn="ctr"/>
            <a:r>
              <a:rPr lang="en-US" dirty="0"/>
              <a:t>Everything You Need to Know About Numeric Rounding Functions</a:t>
            </a:r>
          </a:p>
        </p:txBody>
      </p:sp>
      <p:sp>
        <p:nvSpPr>
          <p:cNvPr id="3" name="Subtitle 2"/>
          <p:cNvSpPr>
            <a:spLocks noGrp="1"/>
          </p:cNvSpPr>
          <p:nvPr>
            <p:ph type="subTitle" idx="1"/>
          </p:nvPr>
        </p:nvSpPr>
        <p:spPr>
          <a:xfrm>
            <a:off x="1128403" y="4626528"/>
            <a:ext cx="8637072" cy="994740"/>
          </a:xfrm>
        </p:spPr>
        <p:txBody>
          <a:bodyPr/>
          <a:lstStyle/>
          <a:p>
            <a:pPr algn="ctr"/>
            <a:r>
              <a:rPr lang="en-US" dirty="0"/>
              <a:t>DAAUG Presentation </a:t>
            </a:r>
            <a:r>
              <a:rPr lang="en-US" dirty="0" err="1"/>
              <a:t>aPr</a:t>
            </a:r>
            <a:r>
              <a:rPr lang="en-US" dirty="0"/>
              <a:t> 4, 2017</a:t>
            </a:r>
          </a:p>
          <a:p>
            <a:pPr algn="ctr"/>
            <a:r>
              <a:rPr lang="en-US" dirty="0"/>
              <a:t>By Tom Vincent</a:t>
            </a:r>
          </a:p>
        </p:txBody>
      </p:sp>
    </p:spTree>
    <p:extLst>
      <p:ext uri="{BB962C8B-B14F-4D97-AF65-F5344CB8AC3E}">
        <p14:creationId xmlns:p14="http://schemas.microsoft.com/office/powerpoint/2010/main" val="1052340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Table: Sample100000</a:t>
            </a:r>
          </a:p>
        </p:txBody>
      </p:sp>
      <p:sp>
        <p:nvSpPr>
          <p:cNvPr id="3" name="Content Placeholder 2"/>
          <p:cNvSpPr>
            <a:spLocks noGrp="1"/>
          </p:cNvSpPr>
          <p:nvPr>
            <p:ph idx="1"/>
          </p:nvPr>
        </p:nvSpPr>
        <p:spPr/>
        <p:txBody>
          <a:bodyPr/>
          <a:lstStyle/>
          <a:p>
            <a:r>
              <a:rPr lang="en-US" dirty="0"/>
              <a:t>Table to show accumulated effects.</a:t>
            </a:r>
          </a:p>
          <a:p>
            <a:r>
              <a:rPr lang="en-US" dirty="0"/>
              <a:t>Minutes to 1/10 of a minute</a:t>
            </a:r>
          </a:p>
          <a:p>
            <a:r>
              <a:rPr lang="en-US" dirty="0"/>
              <a:t>Charges to 4 decimal places</a:t>
            </a:r>
          </a:p>
        </p:txBody>
      </p:sp>
    </p:spTree>
    <p:extLst>
      <p:ext uri="{BB962C8B-B14F-4D97-AF65-F5344CB8AC3E}">
        <p14:creationId xmlns:p14="http://schemas.microsoft.com/office/powerpoint/2010/main" val="19558061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these rounding functions in </a:t>
            </a:r>
            <a:r>
              <a:rPr lang="en-US"/>
              <a:t>your projects</a:t>
            </a:r>
            <a:endParaRPr lang="en-US" dirty="0"/>
          </a:p>
        </p:txBody>
      </p:sp>
      <p:sp>
        <p:nvSpPr>
          <p:cNvPr id="3" name="Content Placeholder 2"/>
          <p:cNvSpPr>
            <a:spLocks noGrp="1"/>
          </p:cNvSpPr>
          <p:nvPr>
            <p:ph idx="1"/>
          </p:nvPr>
        </p:nvSpPr>
        <p:spPr/>
        <p:txBody>
          <a:bodyPr/>
          <a:lstStyle/>
          <a:p>
            <a:r>
              <a:rPr lang="en-US" dirty="0"/>
              <a:t>Import one or more VBA modules as needed.</a:t>
            </a:r>
          </a:p>
          <a:p>
            <a:r>
              <a:rPr lang="en-US" dirty="0"/>
              <a:t>Look in comments for required references. Add them via VBA Editor -&gt; Tools -&gt; References… Must actually click checkbox to add reference.</a:t>
            </a:r>
          </a:p>
          <a:p>
            <a:r>
              <a:rPr lang="en-US" dirty="0"/>
              <a:t>Use functions in queries.</a:t>
            </a:r>
          </a:p>
          <a:p>
            <a:r>
              <a:rPr lang="en-US" dirty="0"/>
              <a:t>And/or Use functions in VBA.</a:t>
            </a:r>
          </a:p>
        </p:txBody>
      </p:sp>
    </p:spTree>
    <p:extLst>
      <p:ext uri="{BB962C8B-B14F-4D97-AF65-F5344CB8AC3E}">
        <p14:creationId xmlns:p14="http://schemas.microsoft.com/office/powerpoint/2010/main" val="29324836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BTW: Thanks to Jim Pilcher for</a:t>
            </a:r>
            <a:br>
              <a:rPr lang="en-US" dirty="0"/>
            </a:br>
            <a:r>
              <a:rPr lang="en-US" dirty="0"/>
              <a:t>Application Title code</a:t>
            </a:r>
          </a:p>
        </p:txBody>
      </p:sp>
      <p:sp>
        <p:nvSpPr>
          <p:cNvPr id="3" name="Content Placeholder 2"/>
          <p:cNvSpPr>
            <a:spLocks noGrp="1"/>
          </p:cNvSpPr>
          <p:nvPr>
            <p:ph idx="1"/>
          </p:nvPr>
        </p:nvSpPr>
        <p:spPr/>
        <p:txBody>
          <a:bodyPr/>
          <a:lstStyle/>
          <a:p>
            <a:r>
              <a:rPr lang="en-US" dirty="0"/>
              <a:t>Module: </a:t>
            </a:r>
            <a:r>
              <a:rPr lang="en-US" dirty="0" err="1"/>
              <a:t>basDAAUG_StartUp</a:t>
            </a:r>
            <a:endParaRPr lang="en-US" dirty="0"/>
          </a:p>
          <a:p>
            <a:r>
              <a:rPr lang="en-US" dirty="0"/>
              <a:t>Part of module: </a:t>
            </a:r>
            <a:r>
              <a:rPr lang="en-US" dirty="0" err="1"/>
              <a:t>basDAAUG_Globals</a:t>
            </a:r>
            <a:endParaRPr lang="en-US" dirty="0"/>
          </a:p>
          <a:p>
            <a:r>
              <a:rPr lang="en-US" dirty="0"/>
              <a:t>Macro: Autoexec</a:t>
            </a:r>
          </a:p>
        </p:txBody>
      </p:sp>
    </p:spTree>
    <p:extLst>
      <p:ext uri="{BB962C8B-B14F-4D97-AF65-F5344CB8AC3E}">
        <p14:creationId xmlns:p14="http://schemas.microsoft.com/office/powerpoint/2010/main" val="11328397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Algorithms:</a:t>
            </a:r>
            <a:br>
              <a:rPr lang="en-US" dirty="0"/>
            </a:br>
            <a:r>
              <a:rPr lang="en-US" dirty="0"/>
              <a:t>Clive Maxwell’s Do It Yourself Calculator</a:t>
            </a:r>
          </a:p>
        </p:txBody>
      </p:sp>
      <p:sp>
        <p:nvSpPr>
          <p:cNvPr id="3" name="Content Placeholder 2"/>
          <p:cNvSpPr>
            <a:spLocks noGrp="1"/>
          </p:cNvSpPr>
          <p:nvPr>
            <p:ph idx="1"/>
          </p:nvPr>
        </p:nvSpPr>
        <p:spPr/>
        <p:txBody>
          <a:bodyPr/>
          <a:lstStyle/>
          <a:p>
            <a:r>
              <a:rPr lang="en-US" dirty="0"/>
              <a:t>Algorithms define methods...</a:t>
            </a:r>
          </a:p>
          <a:p>
            <a:r>
              <a:rPr lang="en-US" dirty="0"/>
              <a:t>If you Google ‘Rounding Functions’ you will probably find a reference to Clive Maxwell’s Do It Yourself Calculator</a:t>
            </a:r>
            <a:endParaRPr lang="en-US" dirty="0">
              <a:hlinkClick r:id="rId2"/>
            </a:endParaRPr>
          </a:p>
          <a:p>
            <a:r>
              <a:rPr lang="en-US" dirty="0">
                <a:hlinkClick r:id="rId3"/>
              </a:rPr>
              <a:t>http://www.clivemaxfield.com/diycalculator/popup-m-round.shtml</a:t>
            </a:r>
            <a:endParaRPr lang="en-US" dirty="0"/>
          </a:p>
          <a:p>
            <a:r>
              <a:rPr lang="en-US" dirty="0">
                <a:hlinkClick r:id="rId2"/>
              </a:rPr>
              <a:t>http://www.clivemaxfield.com/diycalculator/cool.shtml#IntRND</a:t>
            </a:r>
            <a:r>
              <a:rPr lang="en-US" dirty="0"/>
              <a:t> </a:t>
            </a:r>
          </a:p>
        </p:txBody>
      </p:sp>
    </p:spTree>
    <p:extLst>
      <p:ext uri="{BB962C8B-B14F-4D97-AF65-F5344CB8AC3E}">
        <p14:creationId xmlns:p14="http://schemas.microsoft.com/office/powerpoint/2010/main" val="21297734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Clive Maxwell’s Do It Yourself Calculator</a:t>
            </a:r>
          </a:p>
        </p:txBody>
      </p:sp>
      <p:sp>
        <p:nvSpPr>
          <p:cNvPr id="3" name="Content Placeholder 2"/>
          <p:cNvSpPr>
            <a:spLocks noGrp="1"/>
          </p:cNvSpPr>
          <p:nvPr>
            <p:ph idx="1"/>
          </p:nvPr>
        </p:nvSpPr>
        <p:spPr/>
        <p:txBody>
          <a:bodyPr/>
          <a:lstStyle/>
          <a:p>
            <a:r>
              <a:rPr lang="en-US" dirty="0"/>
              <a:t>Clive Maxwell’s Do It Yourself Calculator has a section on called ‘Rounding Functions 101’ that details the various algorithms. Most of them were implemented.</a:t>
            </a:r>
          </a:p>
          <a:p>
            <a:r>
              <a:rPr lang="en-US" dirty="0"/>
              <a:t>These pages were included in the April 4, 2017 presentation. But we do not have permission to re-publish them.</a:t>
            </a:r>
            <a:endParaRPr lang="en-US" dirty="0">
              <a:hlinkClick r:id="rId2"/>
            </a:endParaRPr>
          </a:p>
        </p:txBody>
      </p:sp>
    </p:spTree>
    <p:extLst>
      <p:ext uri="{BB962C8B-B14F-4D97-AF65-F5344CB8AC3E}">
        <p14:creationId xmlns:p14="http://schemas.microsoft.com/office/powerpoint/2010/main" val="18350530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Yes, Everything!</a:t>
            </a:r>
            <a:br>
              <a:rPr lang="en-US" dirty="0"/>
            </a:br>
            <a:endParaRPr lang="en-US" dirty="0"/>
          </a:p>
        </p:txBody>
      </p:sp>
      <p:sp>
        <p:nvSpPr>
          <p:cNvPr id="3" name="Content Placeholder 2"/>
          <p:cNvSpPr>
            <a:spLocks noGrp="1"/>
          </p:cNvSpPr>
          <p:nvPr>
            <p:ph idx="1"/>
          </p:nvPr>
        </p:nvSpPr>
        <p:spPr/>
        <p:txBody>
          <a:bodyPr/>
          <a:lstStyle/>
          <a:p>
            <a:r>
              <a:rPr lang="en-US" dirty="0"/>
              <a:t>The Art of Computer Programming, Volume 2, </a:t>
            </a:r>
            <a:r>
              <a:rPr lang="en-US" dirty="0" err="1"/>
              <a:t>Seminumerical</a:t>
            </a:r>
            <a:r>
              <a:rPr lang="en-US" dirty="0"/>
              <a:t> Algorithms, 3</a:t>
            </a:r>
            <a:r>
              <a:rPr lang="en-US" baseline="30000" dirty="0"/>
              <a:t>rd</a:t>
            </a:r>
            <a:r>
              <a:rPr lang="en-US" dirty="0"/>
              <a:t> Edition, 1998, Donald E Knuth; ISBN 978-0-201-89684-8</a:t>
            </a:r>
          </a:p>
          <a:p>
            <a:r>
              <a:rPr lang="en-US" dirty="0"/>
              <a:t>particularly Rational Arithmetic starting at p.330, </a:t>
            </a:r>
            <a:r>
              <a:rPr lang="en-US" dirty="0" err="1"/>
              <a:t>inc.</a:t>
            </a:r>
            <a:r>
              <a:rPr lang="en-US" dirty="0"/>
              <a:t> </a:t>
            </a:r>
            <a:r>
              <a:rPr lang="en-US" dirty="0" err="1"/>
              <a:t>mediant</a:t>
            </a:r>
            <a:r>
              <a:rPr lang="en-US" dirty="0"/>
              <a:t> rounding</a:t>
            </a:r>
          </a:p>
          <a:p>
            <a:r>
              <a:rPr lang="en-US" dirty="0">
                <a:hlinkClick r:id="rId2"/>
              </a:rPr>
              <a:t>http://www-cs-faculty.Stanford.edu/~knuth/taocp.html</a:t>
            </a:r>
            <a:r>
              <a:rPr lang="en-US" dirty="0"/>
              <a:t> </a:t>
            </a:r>
          </a:p>
        </p:txBody>
      </p:sp>
    </p:spTree>
    <p:extLst>
      <p:ext uri="{BB962C8B-B14F-4D97-AF65-F5344CB8AC3E}">
        <p14:creationId xmlns:p14="http://schemas.microsoft.com/office/powerpoint/2010/main" val="20692796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More Everything</a:t>
            </a:r>
            <a:br>
              <a:rPr lang="en-US" dirty="0"/>
            </a:br>
            <a:endParaRPr lang="en-US" dirty="0"/>
          </a:p>
        </p:txBody>
      </p:sp>
      <p:sp>
        <p:nvSpPr>
          <p:cNvPr id="3" name="Content Placeholder 2"/>
          <p:cNvSpPr>
            <a:spLocks noGrp="1"/>
          </p:cNvSpPr>
          <p:nvPr>
            <p:ph idx="1"/>
          </p:nvPr>
        </p:nvSpPr>
        <p:spPr/>
        <p:txBody>
          <a:bodyPr/>
          <a:lstStyle/>
          <a:p>
            <a:r>
              <a:rPr lang="en-US" dirty="0"/>
              <a:t>Concrete Mathematics : A Foundation for Computer Science, 2</a:t>
            </a:r>
            <a:r>
              <a:rPr lang="en-US" baseline="30000" dirty="0"/>
              <a:t>nd</a:t>
            </a:r>
            <a:r>
              <a:rPr lang="en-US" dirty="0"/>
              <a:t> Edition, 1994, Ronald L Graham, Donald E Knuth, Oren </a:t>
            </a:r>
            <a:r>
              <a:rPr lang="en-US" dirty="0" err="1"/>
              <a:t>Patashnik</a:t>
            </a:r>
            <a:r>
              <a:rPr lang="en-US" dirty="0"/>
              <a:t>; ISBN 978-0-201-55802-9</a:t>
            </a:r>
          </a:p>
          <a:p>
            <a:r>
              <a:rPr lang="en-US" dirty="0"/>
              <a:t>particularly Integer Functions chapter starting at p.67</a:t>
            </a:r>
          </a:p>
          <a:p>
            <a:r>
              <a:rPr lang="en-US" dirty="0">
                <a:hlinkClick r:id="rId2"/>
              </a:rPr>
              <a:t>http://www-cs-faculty.Stanford.edu/~</a:t>
            </a:r>
            <a:r>
              <a:rPr lang="en-US">
                <a:hlinkClick r:id="rId2"/>
              </a:rPr>
              <a:t>knuth/gkp.</a:t>
            </a:r>
            <a:r>
              <a:rPr lang="en-US" dirty="0">
                <a:hlinkClick r:id="rId2"/>
              </a:rPr>
              <a:t>html</a:t>
            </a:r>
            <a:r>
              <a:rPr lang="en-US" dirty="0"/>
              <a:t> </a:t>
            </a:r>
          </a:p>
        </p:txBody>
      </p:sp>
    </p:spTree>
    <p:extLst>
      <p:ext uri="{BB962C8B-B14F-4D97-AF65-F5344CB8AC3E}">
        <p14:creationId xmlns:p14="http://schemas.microsoft.com/office/powerpoint/2010/main" val="35590350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Wikipedia on Rounding</a:t>
            </a:r>
          </a:p>
        </p:txBody>
      </p:sp>
      <p:sp>
        <p:nvSpPr>
          <p:cNvPr id="3" name="Content Placeholder 2"/>
          <p:cNvSpPr>
            <a:spLocks noGrp="1"/>
          </p:cNvSpPr>
          <p:nvPr>
            <p:ph idx="1"/>
          </p:nvPr>
        </p:nvSpPr>
        <p:spPr/>
        <p:txBody>
          <a:bodyPr/>
          <a:lstStyle/>
          <a:p>
            <a:r>
              <a:rPr lang="en-US" dirty="0">
                <a:hlinkClick r:id="rId2"/>
              </a:rPr>
              <a:t>https://en.wikipedia.org/wiki/Rounding</a:t>
            </a:r>
            <a:r>
              <a:rPr lang="en-US" dirty="0"/>
              <a:t> </a:t>
            </a:r>
          </a:p>
        </p:txBody>
      </p:sp>
    </p:spTree>
    <p:extLst>
      <p:ext uri="{BB962C8B-B14F-4D97-AF65-F5344CB8AC3E}">
        <p14:creationId xmlns:p14="http://schemas.microsoft.com/office/powerpoint/2010/main" val="1035604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Rounding Functions Do:</a:t>
            </a:r>
          </a:p>
        </p:txBody>
      </p:sp>
      <p:sp>
        <p:nvSpPr>
          <p:cNvPr id="3" name="Content Placeholder 2"/>
          <p:cNvSpPr>
            <a:spLocks noGrp="1"/>
          </p:cNvSpPr>
          <p:nvPr>
            <p:ph idx="1"/>
          </p:nvPr>
        </p:nvSpPr>
        <p:spPr/>
        <p:txBody>
          <a:bodyPr/>
          <a:lstStyle/>
          <a:p>
            <a:r>
              <a:rPr lang="en-US" dirty="0"/>
              <a:t>Transforming some quantity from a greater precision to a lower precision.</a:t>
            </a:r>
          </a:p>
          <a:p>
            <a:r>
              <a:rPr lang="en-US" dirty="0"/>
              <a:t>We’re explicitly getting rid of part of the number!</a:t>
            </a:r>
          </a:p>
          <a:p>
            <a:r>
              <a:rPr lang="en-US" dirty="0"/>
              <a:t>Errors creep in and multiply when you need to use rounding in multiple places. e.g. further rounding of an already rounded value.</a:t>
            </a:r>
          </a:p>
        </p:txBody>
      </p:sp>
    </p:spTree>
    <p:extLst>
      <p:ext uri="{BB962C8B-B14F-4D97-AF65-F5344CB8AC3E}">
        <p14:creationId xmlns:p14="http://schemas.microsoft.com/office/powerpoint/2010/main" val="21265547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might require rounding?</a:t>
            </a:r>
          </a:p>
        </p:txBody>
      </p:sp>
      <p:sp>
        <p:nvSpPr>
          <p:cNvPr id="3" name="Content Placeholder 2"/>
          <p:cNvSpPr>
            <a:spLocks noGrp="1"/>
          </p:cNvSpPr>
          <p:nvPr>
            <p:ph idx="1"/>
          </p:nvPr>
        </p:nvSpPr>
        <p:spPr/>
        <p:txBody>
          <a:bodyPr>
            <a:normAutofit lnSpcReduction="10000"/>
          </a:bodyPr>
          <a:lstStyle/>
          <a:p>
            <a:r>
              <a:rPr lang="en-US" dirty="0"/>
              <a:t>In the U.S. and many other places money is calculated in Dollars and Cents to two decimal places. But some countries use more or less decimal places.</a:t>
            </a:r>
          </a:p>
          <a:p>
            <a:r>
              <a:rPr lang="en-US" dirty="0"/>
              <a:t>If you are looking at SEC financial reports, many companies report profit/loss to the nearest Million $. That can be expressed as a negative decimal point of 6 places.</a:t>
            </a:r>
          </a:p>
          <a:p>
            <a:r>
              <a:rPr lang="en-US" dirty="0"/>
              <a:t>Telephone call durations are typically measured to the nearest tenth of a minute. Each tenth of a minute = 6 seconds.</a:t>
            </a:r>
          </a:p>
        </p:txBody>
      </p:sp>
    </p:spTree>
    <p:extLst>
      <p:ext uri="{BB962C8B-B14F-4D97-AF65-F5344CB8AC3E}">
        <p14:creationId xmlns:p14="http://schemas.microsoft.com/office/powerpoint/2010/main" val="21072404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Application</a:t>
            </a:r>
          </a:p>
        </p:txBody>
      </p:sp>
      <p:sp>
        <p:nvSpPr>
          <p:cNvPr id="3" name="Content Placeholder 2"/>
          <p:cNvSpPr>
            <a:spLocks noGrp="1"/>
          </p:cNvSpPr>
          <p:nvPr>
            <p:ph idx="1"/>
          </p:nvPr>
        </p:nvSpPr>
        <p:spPr/>
        <p:txBody>
          <a:bodyPr>
            <a:normAutofit fontScale="92500" lnSpcReduction="20000"/>
          </a:bodyPr>
          <a:lstStyle/>
          <a:p>
            <a:r>
              <a:rPr lang="en-US" dirty="0"/>
              <a:t>I work with telecommunications carrier’s clients.</a:t>
            </a:r>
          </a:p>
          <a:p>
            <a:r>
              <a:rPr lang="en-US" dirty="0"/>
              <a:t>Sprint’s contracts state that per call charges will be ‘rounded up to the nearest penny’. For this, I need to use </a:t>
            </a:r>
            <a:r>
              <a:rPr lang="en-US" dirty="0" err="1"/>
              <a:t>RoundCeiling</a:t>
            </a:r>
            <a:r>
              <a:rPr lang="en-US" dirty="0"/>
              <a:t>.</a:t>
            </a:r>
          </a:p>
          <a:p>
            <a:r>
              <a:rPr lang="en-US" dirty="0"/>
              <a:t>Most other carriers, including AT&amp;T and Verizon, state that per call charges will be ‘rounded to the nearest penny’. Here, I use </a:t>
            </a:r>
            <a:r>
              <a:rPr lang="en-US" dirty="0" err="1"/>
              <a:t>RoundHalfEven</a:t>
            </a:r>
            <a:r>
              <a:rPr lang="en-US" dirty="0"/>
              <a:t> which is the standard round provided by Access (and BTW: SQL Server)</a:t>
            </a:r>
          </a:p>
          <a:p>
            <a:r>
              <a:rPr lang="en-US" dirty="0"/>
              <a:t>While rounding to zero is possible, contracts also state that ‘the minimum per call charge will be one penny’! I test for this condition separately.</a:t>
            </a:r>
          </a:p>
        </p:txBody>
      </p:sp>
    </p:spTree>
    <p:extLst>
      <p:ext uri="{BB962C8B-B14F-4D97-AF65-F5344CB8AC3E}">
        <p14:creationId xmlns:p14="http://schemas.microsoft.com/office/powerpoint/2010/main" val="1105998107"/>
      </p:ext>
    </p:extLst>
  </p:cSld>
  <p:clrMapOvr>
    <a:masterClrMapping/>
  </p:clrMapOvr>
</p:sld>
</file>

<file path=ppt/theme/theme1.xml><?xml version="1.0" encoding="utf-8"?>
<a:theme xmlns:a="http://schemas.openxmlformats.org/drawingml/2006/main" name="DAAUGTheme">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DAAUGTheme" id="{12084289-1846-4E02-9E85-B1B8175C3B5F}" vid="{429A7A66-5C58-419A-B68E-654AB19F591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DAAUGTheme</Template>
  <TotalTime>675</TotalTime>
  <Words>1592</Words>
  <Application>Microsoft Office PowerPoint</Application>
  <PresentationFormat>Widescreen</PresentationFormat>
  <Paragraphs>126</Paragraphs>
  <Slides>34</Slides>
  <Notes>0</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34</vt:i4>
      </vt:variant>
    </vt:vector>
  </HeadingPairs>
  <TitlesOfParts>
    <vt:vector size="39" baseType="lpstr">
      <vt:lpstr>Arial</vt:lpstr>
      <vt:lpstr>Calibri</vt:lpstr>
      <vt:lpstr>Calibri Light</vt:lpstr>
      <vt:lpstr>DAAUGTheme</vt:lpstr>
      <vt:lpstr>Office Theme</vt:lpstr>
      <vt:lpstr>PowerPoint Presentation</vt:lpstr>
      <vt:lpstr>PowerPoint Presentation</vt:lpstr>
      <vt:lpstr>Everything You Need to Know About Numeric Rounding Functions</vt:lpstr>
      <vt:lpstr>Yes, Everything! </vt:lpstr>
      <vt:lpstr>More Everything </vt:lpstr>
      <vt:lpstr>Wikipedia on Rounding</vt:lpstr>
      <vt:lpstr>What Rounding Functions Do:</vt:lpstr>
      <vt:lpstr>What might require rounding?</vt:lpstr>
      <vt:lpstr>Application</vt:lpstr>
      <vt:lpstr>Algorithm versus Function</vt:lpstr>
      <vt:lpstr>There are lots of ways to round numbers! What is Important?</vt:lpstr>
      <vt:lpstr>What is a ‘Rounding Error’?</vt:lpstr>
      <vt:lpstr>What Microsoft Provides</vt:lpstr>
      <vt:lpstr>Round Half Even Algorithm or Banker’s Round in a Nutshell</vt:lpstr>
      <vt:lpstr>Access Math Function: Round</vt:lpstr>
      <vt:lpstr>Requirements</vt:lpstr>
      <vt:lpstr>Requirements 2</vt:lpstr>
      <vt:lpstr>Available tools: Access Math Functions: Int, Fix</vt:lpstr>
      <vt:lpstr>Access provides two truncation functions: </vt:lpstr>
      <vt:lpstr>Reqirements 3</vt:lpstr>
      <vt:lpstr>Shift Factor</vt:lpstr>
      <vt:lpstr>Shift Factor 2</vt:lpstr>
      <vt:lpstr>Using Shift Factor</vt:lpstr>
      <vt:lpstr>Looking at the VBA</vt:lpstr>
      <vt:lpstr>Gotcha on using DoEvents too often!</vt:lpstr>
      <vt:lpstr>Gotcha on using DoEvents too often - 2</vt:lpstr>
      <vt:lpstr>Gotcha on using DoEvents too often - 3</vt:lpstr>
      <vt:lpstr>Table: TestRoundValues</vt:lpstr>
      <vt:lpstr>Table: TestRoundValues</vt:lpstr>
      <vt:lpstr>Table: Sample100000</vt:lpstr>
      <vt:lpstr>Using these rounding functions in your projects</vt:lpstr>
      <vt:lpstr>BTW: Thanks to Jim Pilcher for Application Title code</vt:lpstr>
      <vt:lpstr>The Algorithms: Clive Maxwell’s Do It Yourself Calculator</vt:lpstr>
      <vt:lpstr>Clive Maxwell’s Do It Yourself Calculator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You Need to Know About Numeric Rounding Functions</dc:title>
  <dc:creator>Tom Vincent</dc:creator>
  <cp:lastModifiedBy>Tom Vincent</cp:lastModifiedBy>
  <cp:revision>125</cp:revision>
  <dcterms:created xsi:type="dcterms:W3CDTF">2017-02-19T17:27:17Z</dcterms:created>
  <dcterms:modified xsi:type="dcterms:W3CDTF">2017-04-04T14:18:24Z</dcterms:modified>
</cp:coreProperties>
</file>