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61" r:id="rId2"/>
  </p:sldMasterIdLst>
  <p:notesMasterIdLst>
    <p:notesMasterId r:id="rId19"/>
  </p:notesMasterIdLst>
  <p:sldIdLst>
    <p:sldId id="268" r:id="rId3"/>
    <p:sldId id="269" r:id="rId4"/>
    <p:sldId id="256" r:id="rId5"/>
    <p:sldId id="267" r:id="rId6"/>
    <p:sldId id="257" r:id="rId7"/>
    <p:sldId id="258" r:id="rId8"/>
    <p:sldId id="278" r:id="rId9"/>
    <p:sldId id="259" r:id="rId10"/>
    <p:sldId id="270" r:id="rId11"/>
    <p:sldId id="271" r:id="rId12"/>
    <p:sldId id="274" r:id="rId13"/>
    <p:sldId id="272" r:id="rId14"/>
    <p:sldId id="275" r:id="rId15"/>
    <p:sldId id="276" r:id="rId16"/>
    <p:sldId id="277" r:id="rId17"/>
    <p:sldId id="273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036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0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E12E86-D557-4E2C-B464-B6BC6B606495}" type="datetimeFigureOut">
              <a:rPr lang="en-US" smtClean="0"/>
              <a:t>01/05/2017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F75ECB-A57A-4F49-A07A-2C303F4178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062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01/02/2017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dasdasdadas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01/02/2017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dasdasdadas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01/02/2017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dasdasdadas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01/02/2017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dasdasdadas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0734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01/02/2017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dasdasdadas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1331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01/02/2017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dasdasdadas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53744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01/02/2017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dasdasdadas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36757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01/02/2017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dasdasdadas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35130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01/02/2017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dasdasdadas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5586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01/02/2017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dasdasdadas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98994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01/02/2017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dasdasdadas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659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01/02/2017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dasdasdadas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01/02/2017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dasdasdadas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8633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01/02/2017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dasdasdadas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7848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01/02/2017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dasdasdadas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953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01/02/2017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dasdasdadas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01/02/2017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dasdasdadas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01/02/2017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dasdasdadas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01/02/2017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dasdasdadas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01/02/2017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dasdasdadas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01/02/2017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dasdasdadas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01/02/2017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dasdasdadas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r>
              <a:rPr lang="en-US"/>
              <a:t>01/02/2017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dasdasdadas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01/02/2017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dasdasdadas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9655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7.jpeg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036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906" y="3062340"/>
            <a:ext cx="5714190" cy="733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28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0">
        <p:fade/>
      </p:transition>
    </mc:Choice>
    <mc:Fallback xmlns="">
      <p:transition spd="med" advClick="0" advTm="30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Demo of the Integrated Application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55065"/>
            <a:ext cx="10058400" cy="4023360"/>
          </a:xfrm>
        </p:spPr>
        <p:txBody>
          <a:bodyPr>
            <a:normAutofit/>
          </a:bodyPr>
          <a:lstStyle/>
          <a:p>
            <a:endParaRPr lang="en-US" sz="2800" dirty="0"/>
          </a:p>
          <a:p>
            <a:r>
              <a:rPr lang="en-US" sz="2800" dirty="0"/>
              <a:t>Access + SQL Azure</a:t>
            </a:r>
          </a:p>
          <a:p>
            <a:r>
              <a:rPr lang="en-US" sz="2800" dirty="0"/>
              <a:t>Web + SQL Azure</a:t>
            </a:r>
          </a:p>
          <a:p>
            <a:r>
              <a:rPr lang="en-US" sz="2800" dirty="0"/>
              <a:t>Power BI + SQL Azure</a:t>
            </a:r>
          </a:p>
        </p:txBody>
      </p:sp>
    </p:spTree>
    <p:extLst>
      <p:ext uri="{BB962C8B-B14F-4D97-AF65-F5344CB8AC3E}">
        <p14:creationId xmlns:p14="http://schemas.microsoft.com/office/powerpoint/2010/main" val="19486154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Optimizing the Client Application…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55065"/>
            <a:ext cx="10058400" cy="4023360"/>
          </a:xfrm>
        </p:spPr>
        <p:txBody>
          <a:bodyPr/>
          <a:lstStyle/>
          <a:p>
            <a:r>
              <a:rPr lang="en-US" sz="2400" dirty="0"/>
              <a:t>Always attempt to minimize trips to the database</a:t>
            </a:r>
          </a:p>
          <a:p>
            <a:r>
              <a:rPr lang="en-US" sz="2400" dirty="0"/>
              <a:t>Microsoft Access has lots of hidden database calls built-in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dirty="0"/>
              <a:t>Bound forms and subforms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dirty="0"/>
              <a:t>Data-hungry controls</a:t>
            </a:r>
          </a:p>
          <a:p>
            <a:pPr lvl="2"/>
            <a:r>
              <a:rPr lang="en-US" sz="1800" dirty="0"/>
              <a:t>Combo boxes</a:t>
            </a:r>
          </a:p>
          <a:p>
            <a:pPr lvl="2"/>
            <a:r>
              <a:rPr lang="en-US" sz="1800" dirty="0"/>
              <a:t>List boxes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dirty="0"/>
              <a:t>Nested queries, including derived tables, subqueries, and unions</a:t>
            </a:r>
          </a:p>
          <a:p>
            <a:r>
              <a:rPr lang="en-US" sz="2400" dirty="0"/>
              <a:t>Un-optimized cloud-connected performance </a:t>
            </a:r>
            <a:r>
              <a:rPr lang="en-US" sz="2400" i="1" dirty="0"/>
              <a:t>will</a:t>
            </a:r>
            <a:r>
              <a:rPr lang="en-US" sz="2400" dirty="0"/>
              <a:t> slow to a crawl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8211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Optimizing the Client Application…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55065"/>
            <a:ext cx="10058400" cy="4023360"/>
          </a:xfrm>
        </p:spPr>
        <p:txBody>
          <a:bodyPr>
            <a:normAutofit/>
          </a:bodyPr>
          <a:lstStyle/>
          <a:p>
            <a:r>
              <a:rPr lang="en-US" sz="2400" dirty="0"/>
              <a:t>Consider converting to SQL views all queries that include more than one table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dirty="0"/>
              <a:t>Test each query when in doubt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dirty="0"/>
              <a:t>What about a hybrid join of an Azure table/view with a local table?</a:t>
            </a:r>
          </a:p>
          <a:p>
            <a:r>
              <a:rPr lang="en-US" sz="2400" dirty="0"/>
              <a:t>Run the application with the VBA debugger looking for performance issues</a:t>
            </a:r>
          </a:p>
          <a:p>
            <a:r>
              <a:rPr lang="en-US" sz="2400" dirty="0"/>
              <a:t>Use temporary pass-through queries while in VBA </a:t>
            </a:r>
            <a:r>
              <a:rPr lang="en-US" sz="1800" i="1" dirty="0"/>
              <a:t>(more on this later)</a:t>
            </a:r>
            <a:endParaRPr lang="en-US" sz="2400" dirty="0"/>
          </a:p>
          <a:p>
            <a:r>
              <a:rPr lang="en-US" sz="2400" dirty="0"/>
              <a:t>Use ADO to invoke complex data procedures with many parameters</a:t>
            </a:r>
          </a:p>
        </p:txBody>
      </p:sp>
    </p:spTree>
    <p:extLst>
      <p:ext uri="{BB962C8B-B14F-4D97-AF65-F5344CB8AC3E}">
        <p14:creationId xmlns:p14="http://schemas.microsoft.com/office/powerpoint/2010/main" val="33961785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Optimizing the Client Application…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55065"/>
            <a:ext cx="10058400" cy="4023360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Cache scalar values that trigger database hits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dirty="0"/>
              <a:t>Use the </a:t>
            </a:r>
            <a:r>
              <a:rPr lang="en-US" sz="2200" dirty="0" err="1"/>
              <a:t>TempVars</a:t>
            </a:r>
            <a:r>
              <a:rPr lang="en-US" sz="2200" dirty="0"/>
              <a:t> collection for best reliability and flexibility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dirty="0"/>
              <a:t>Use global VBA variables cautiously</a:t>
            </a:r>
          </a:p>
          <a:p>
            <a:r>
              <a:rPr lang="en-US" sz="2400" dirty="0"/>
              <a:t>Cache static lookup tables in a local ACCDB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dirty="0"/>
              <a:t>At startup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dirty="0"/>
              <a:t>or upon first access</a:t>
            </a:r>
          </a:p>
          <a:p>
            <a:r>
              <a:rPr lang="en-US" sz="2400" dirty="0"/>
              <a:t>Avoid domain aggregate VBA functions (</a:t>
            </a:r>
            <a:r>
              <a:rPr lang="en-US" sz="1800" dirty="0" err="1"/>
              <a:t>DSum</a:t>
            </a:r>
            <a:r>
              <a:rPr lang="en-US" sz="1800" dirty="0"/>
              <a:t>, </a:t>
            </a:r>
            <a:r>
              <a:rPr lang="en-US" sz="1800" dirty="0" err="1"/>
              <a:t>DLookup</a:t>
            </a:r>
            <a:r>
              <a:rPr lang="en-US" sz="1800" dirty="0"/>
              <a:t>, </a:t>
            </a:r>
            <a:r>
              <a:rPr lang="en-US" sz="1800" dirty="0" err="1"/>
              <a:t>etc</a:t>
            </a:r>
            <a:r>
              <a:rPr lang="en-US" sz="2400" dirty="0"/>
              <a:t>)</a:t>
            </a:r>
          </a:p>
          <a:p>
            <a:r>
              <a:rPr lang="en-US" sz="2400" dirty="0"/>
              <a:t>Consider unbound forms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dirty="0"/>
              <a:t>Candidates: simple data entry forms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dirty="0"/>
              <a:t>Difficult to do when subforms are involved</a:t>
            </a:r>
          </a:p>
        </p:txBody>
      </p:sp>
    </p:spTree>
    <p:extLst>
      <p:ext uri="{BB962C8B-B14F-4D97-AF65-F5344CB8AC3E}">
        <p14:creationId xmlns:p14="http://schemas.microsoft.com/office/powerpoint/2010/main" val="42883896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Optimizing the Client Application…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55065"/>
            <a:ext cx="10058400" cy="4023360"/>
          </a:xfrm>
        </p:spPr>
        <p:txBody>
          <a:bodyPr>
            <a:normAutofit/>
          </a:bodyPr>
          <a:lstStyle/>
          <a:p>
            <a:r>
              <a:rPr lang="en-US" sz="2400" dirty="0"/>
              <a:t>Convert your custom VBA functions called in queries</a:t>
            </a:r>
            <a:br>
              <a:rPr lang="en-US" sz="2400" dirty="0"/>
            </a:br>
            <a:r>
              <a:rPr lang="en-US" sz="2400" dirty="0"/>
              <a:t> to SQL UDFs (</a:t>
            </a:r>
            <a:r>
              <a:rPr lang="en-US" sz="1800" dirty="0"/>
              <a:t>User-Defined Functions</a:t>
            </a:r>
            <a:r>
              <a:rPr lang="en-US" sz="2400" dirty="0"/>
              <a:t>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dirty="0"/>
              <a:t>You have to become good at T-SQL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dirty="0"/>
              <a:t>Do this before converting your Access queries to SQL views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dirty="0"/>
              <a:t>Not all VBA intrinsic functions have a direct counterpart in T-SQL</a:t>
            </a:r>
          </a:p>
          <a:p>
            <a:pPr lvl="2"/>
            <a:r>
              <a:rPr lang="en-US" sz="1800" dirty="0"/>
              <a:t>Date() = </a:t>
            </a:r>
            <a:r>
              <a:rPr lang="en-US" sz="1800" dirty="0" err="1"/>
              <a:t>GetDate</a:t>
            </a:r>
            <a:r>
              <a:rPr lang="en-US" sz="1800" dirty="0"/>
              <a:t>()</a:t>
            </a:r>
          </a:p>
          <a:p>
            <a:pPr lvl="2"/>
            <a:r>
              <a:rPr lang="en-US" sz="1800" dirty="0"/>
              <a:t>IIF() is available in the most recent versions of SQL Server</a:t>
            </a:r>
          </a:p>
          <a:p>
            <a:pPr lvl="2"/>
            <a:r>
              <a:rPr lang="en-US" sz="1800" dirty="0"/>
              <a:t>Otherwise, IIF() = use the Case construct</a:t>
            </a:r>
          </a:p>
          <a:p>
            <a:pPr lvl="2"/>
            <a:r>
              <a:rPr lang="en-US" sz="1800" dirty="0"/>
              <a:t>Switch() and Choose() = use Case construct</a:t>
            </a:r>
          </a:p>
          <a:p>
            <a:pPr lvl="2"/>
            <a:r>
              <a:rPr lang="en-US" sz="1800" dirty="0"/>
              <a:t>Data type conversions = Cast() or Convert()</a:t>
            </a:r>
          </a:p>
        </p:txBody>
      </p:sp>
    </p:spTree>
    <p:extLst>
      <p:ext uri="{BB962C8B-B14F-4D97-AF65-F5344CB8AC3E}">
        <p14:creationId xmlns:p14="http://schemas.microsoft.com/office/powerpoint/2010/main" val="7022207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Optimizing the Client Application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55065"/>
            <a:ext cx="10058400" cy="4023360"/>
          </a:xfrm>
        </p:spPr>
        <p:txBody>
          <a:bodyPr>
            <a:normAutofit/>
          </a:bodyPr>
          <a:lstStyle/>
          <a:p>
            <a:r>
              <a:rPr lang="en-US" sz="2400" dirty="0"/>
              <a:t>Convert action queries</a:t>
            </a:r>
            <a:endParaRPr lang="en-US" sz="20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Temporary pass-through queries for simple one-table actions</a:t>
            </a:r>
          </a:p>
          <a:p>
            <a:pPr lvl="2"/>
            <a:r>
              <a:rPr lang="en-US" dirty="0"/>
              <a:t>Build the add, update, delete SQL in VBA code</a:t>
            </a:r>
          </a:p>
          <a:p>
            <a:pPr lvl="2"/>
            <a:r>
              <a:rPr lang="en-US" dirty="0"/>
              <a:t>Must use SQL Server T-SQL syntax, not Access SQL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Permanent pass-through queries</a:t>
            </a:r>
          </a:p>
          <a:p>
            <a:pPr lvl="2"/>
            <a:r>
              <a:rPr lang="en-US" dirty="0"/>
              <a:t>Stores the connection string</a:t>
            </a:r>
          </a:p>
          <a:p>
            <a:pPr lvl="2"/>
            <a:r>
              <a:rPr lang="en-US" dirty="0"/>
              <a:t>Just replace the SQL when you need to run it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000" dirty="0"/>
              <a:t>Use SQL stored procedures</a:t>
            </a:r>
          </a:p>
          <a:p>
            <a:pPr lvl="2"/>
            <a:r>
              <a:rPr lang="en-US" sz="1600" dirty="0"/>
              <a:t>Complex multi-join action queries</a:t>
            </a:r>
          </a:p>
          <a:p>
            <a:pPr lvl="2"/>
            <a:r>
              <a:rPr lang="en-US" sz="1600" dirty="0"/>
              <a:t>Complex multi-table updates that your VBA does with multiple action queries</a:t>
            </a:r>
          </a:p>
          <a:p>
            <a:pPr lvl="2"/>
            <a:r>
              <a:rPr lang="en-US" sz="1600" dirty="0"/>
              <a:t>Best run by setting up ADODB command object to reference the stored proc</a:t>
            </a:r>
          </a:p>
          <a:p>
            <a:pPr lvl="2"/>
            <a:r>
              <a:rPr lang="en-US" sz="1600" dirty="0"/>
              <a:t>Can also be run using pass-through queries. Just specify stored procedure name and provide parameters</a:t>
            </a:r>
          </a:p>
        </p:txBody>
      </p:sp>
    </p:spTree>
    <p:extLst>
      <p:ext uri="{BB962C8B-B14F-4D97-AF65-F5344CB8AC3E}">
        <p14:creationId xmlns:p14="http://schemas.microsoft.com/office/powerpoint/2010/main" val="31917579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Lessons Learned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55065"/>
            <a:ext cx="10058400" cy="4023360"/>
          </a:xfrm>
        </p:spPr>
        <p:txBody>
          <a:bodyPr/>
          <a:lstStyle/>
          <a:p>
            <a:r>
              <a:rPr lang="en-US" dirty="0"/>
              <a:t>Two environment requirements: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nn-NO" dirty="0"/>
              <a:t>Microsoft ODBC Driver for SQL Server (current version is 13.1)</a:t>
            </a:r>
            <a:endParaRPr lang="en-US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Port 1433 must be open on network to access database</a:t>
            </a:r>
          </a:p>
          <a:p>
            <a:r>
              <a:rPr lang="en-US" dirty="0"/>
              <a:t>Internet latency plays an important role</a:t>
            </a:r>
          </a:p>
          <a:p>
            <a:r>
              <a:rPr lang="en-US" dirty="0"/>
              <a:t>It’s the number of database calls on a form that will kill performance.  Reduce toward one call per form, and cache what’s not changing.</a:t>
            </a:r>
          </a:p>
          <a:p>
            <a:r>
              <a:rPr lang="en-US" dirty="0"/>
              <a:t>Turn table joins into SQL Views</a:t>
            </a:r>
          </a:p>
          <a:p>
            <a:r>
              <a:rPr lang="en-US" dirty="0"/>
              <a:t>Some default Access features are not good in a remote SQL environment</a:t>
            </a:r>
          </a:p>
        </p:txBody>
      </p:sp>
    </p:spTree>
    <p:extLst>
      <p:ext uri="{BB962C8B-B14F-4D97-AF65-F5344CB8AC3E}">
        <p14:creationId xmlns:p14="http://schemas.microsoft.com/office/powerpoint/2010/main" val="2830867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036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2366" y="3248264"/>
            <a:ext cx="2381244" cy="74294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055" y="3619739"/>
            <a:ext cx="3218993" cy="75236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1057" y="5100999"/>
            <a:ext cx="1904996" cy="64769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076" y="1237295"/>
            <a:ext cx="2380913" cy="57141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330" y="1237294"/>
            <a:ext cx="1950444" cy="70398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966049" y="2603275"/>
            <a:ext cx="3780630" cy="782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</a:rPr>
              <a:t>Our Sponsors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0673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30000">
        <p:fade/>
      </p:transition>
    </mc:Choice>
    <mc:Fallback xmlns="">
      <p:transition spd="med" advClick="0" advTm="3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000" b="1" dirty="0"/>
              <a:t>Real-Life Access and SQL Azure</a:t>
            </a:r>
            <a:endParaRPr lang="en-US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Live Demo and Lessons Learned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666041" y="4952289"/>
            <a:ext cx="14896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Jim Pilcher</a:t>
            </a:r>
          </a:p>
          <a:p>
            <a:r>
              <a:rPr lang="en-US" dirty="0"/>
              <a:t>George Young</a:t>
            </a:r>
          </a:p>
        </p:txBody>
      </p:sp>
    </p:spTree>
    <p:extLst>
      <p:ext uri="{BB962C8B-B14F-4D97-AF65-F5344CB8AC3E}">
        <p14:creationId xmlns:p14="http://schemas.microsoft.com/office/powerpoint/2010/main" val="597213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657" y="373341"/>
            <a:ext cx="9987412" cy="4981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0116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Overview of the Access application</a:t>
            </a:r>
          </a:p>
          <a:p>
            <a:r>
              <a:rPr lang="en-US" dirty="0"/>
              <a:t>Why Move to a SQL Azure Backend – Client Objectives and Requirements</a:t>
            </a:r>
          </a:p>
          <a:p>
            <a:r>
              <a:rPr lang="en-US" dirty="0"/>
              <a:t>The Migration Process</a:t>
            </a:r>
          </a:p>
          <a:p>
            <a:r>
              <a:rPr lang="en-US" dirty="0"/>
              <a:t>A Demo of the Integrated Application – Access, SQL, Web and Power BI</a:t>
            </a:r>
          </a:p>
          <a:p>
            <a:r>
              <a:rPr lang="en-US" dirty="0"/>
              <a:t>Optimizing the Client Application</a:t>
            </a:r>
          </a:p>
          <a:p>
            <a:r>
              <a:rPr lang="en-US" dirty="0"/>
              <a:t>Lessons Learned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214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Overview of the Access Application…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Database Size and Usage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94 tables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907 fields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438 queries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93 forms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48 reports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41 users, most in the database once or twice a week for 1-2 hours</a:t>
            </a:r>
          </a:p>
          <a:p>
            <a:r>
              <a:rPr lang="en-US" dirty="0"/>
              <a:t>Main Features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Civil Engineering project tracking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Project cost estimating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Contractor bid notification and tracking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Gantt Chart timelines and workload visuals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Extensive complex reporting for upper management and external stakeholders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61056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 Overview of the Access Application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Architecture is traditional Microsoft Access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dirty="0"/>
              <a:t>Database is split, front end and back end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dirty="0"/>
              <a:t>Each user has own copy of the front end residing on the local PC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dirty="0"/>
              <a:t>Each front end has an associated “local” database for temp tables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200" dirty="0"/>
              <a:t>Back end resides on network server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400"/>
              <a:t>Demo of Access-only </a:t>
            </a:r>
            <a:r>
              <a:rPr lang="en-US" sz="2400" dirty="0"/>
              <a:t>application</a:t>
            </a:r>
          </a:p>
        </p:txBody>
      </p:sp>
    </p:spTree>
    <p:extLst>
      <p:ext uri="{BB962C8B-B14F-4D97-AF65-F5344CB8AC3E}">
        <p14:creationId xmlns:p14="http://schemas.microsoft.com/office/powerpoint/2010/main" val="1944407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Move to a SQL Azure Backend – Client Objectives and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55065"/>
            <a:ext cx="10058400" cy="4023360"/>
          </a:xfrm>
        </p:spPr>
        <p:txBody>
          <a:bodyPr>
            <a:normAutofit/>
          </a:bodyPr>
          <a:lstStyle/>
          <a:p>
            <a:r>
              <a:rPr lang="en-US" sz="2400" dirty="0"/>
              <a:t>So, the client has a working Access database application.  Why do they want to move to a cloud-based database?</a:t>
            </a:r>
          </a:p>
          <a:p>
            <a:endParaRPr lang="en-US" sz="2400" dirty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Simpler user interface for non-admin users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Access to database in the field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Access from non-PC devices, e.g. iPad and Android tablets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Access from remote PCs, e.g. from home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400" dirty="0"/>
              <a:t>Mobile support</a:t>
            </a:r>
          </a:p>
        </p:txBody>
      </p:sp>
    </p:spTree>
    <p:extLst>
      <p:ext uri="{BB962C8B-B14F-4D97-AF65-F5344CB8AC3E}">
        <p14:creationId xmlns:p14="http://schemas.microsoft.com/office/powerpoint/2010/main" val="20955771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Migration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855065"/>
            <a:ext cx="10058400" cy="4023360"/>
          </a:xfrm>
        </p:spPr>
        <p:txBody>
          <a:bodyPr/>
          <a:lstStyle/>
          <a:p>
            <a:r>
              <a:rPr lang="en-US" dirty="0"/>
              <a:t>Generate an initial export to SQL Server of the Access database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SQL Server Migration Assistant for Microsoft Access</a:t>
            </a:r>
          </a:p>
          <a:p>
            <a:r>
              <a:rPr lang="en-US" dirty="0"/>
              <a:t>Create Azure SQL Database account for database and website</a:t>
            </a:r>
          </a:p>
          <a:p>
            <a:r>
              <a:rPr lang="en-US" dirty="0"/>
              <a:t>Develop initial web prototype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Develop locally against local SQL Server database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Periodically deploy to Azure</a:t>
            </a:r>
          </a:p>
          <a:p>
            <a:r>
              <a:rPr lang="en-US" dirty="0"/>
              <a:t>Copy the Access client and connect it to the SQL Azure database</a:t>
            </a:r>
          </a:p>
          <a:p>
            <a:r>
              <a:rPr lang="en-US" dirty="0"/>
              <a:t>As work progresses optimizing the SQL database against the Access client, deploy the updated database to Azure, and update the website as needed</a:t>
            </a:r>
          </a:p>
        </p:txBody>
      </p:sp>
    </p:spTree>
    <p:extLst>
      <p:ext uri="{BB962C8B-B14F-4D97-AF65-F5344CB8AC3E}">
        <p14:creationId xmlns:p14="http://schemas.microsoft.com/office/powerpoint/2010/main" val="2417673255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341</TotalTime>
  <Words>733</Words>
  <Application>Microsoft Office PowerPoint</Application>
  <PresentationFormat>Widescreen</PresentationFormat>
  <Paragraphs>113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Retrospect</vt:lpstr>
      <vt:lpstr>Office Theme</vt:lpstr>
      <vt:lpstr>PowerPoint Presentation</vt:lpstr>
      <vt:lpstr>PowerPoint Presentation</vt:lpstr>
      <vt:lpstr>Real-Life Access and SQL Azure</vt:lpstr>
      <vt:lpstr>PowerPoint Presentation</vt:lpstr>
      <vt:lpstr>Agenda </vt:lpstr>
      <vt:lpstr>An Overview of the Access Application…</vt:lpstr>
      <vt:lpstr>An Overview of the Access Application</vt:lpstr>
      <vt:lpstr>Why Move to a SQL Azure Backend – Client Objectives and Requirements</vt:lpstr>
      <vt:lpstr>The Migration Process</vt:lpstr>
      <vt:lpstr>A Demo of the Integrated Application</vt:lpstr>
      <vt:lpstr>Optimizing the Client Application…</vt:lpstr>
      <vt:lpstr>Optimizing the Client Application…</vt:lpstr>
      <vt:lpstr>Optimizing the Client Application…</vt:lpstr>
      <vt:lpstr>Optimizing the Client Application…</vt:lpstr>
      <vt:lpstr>Optimizing the Client Application</vt:lpstr>
      <vt:lpstr>Lessons Learned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Access To Azure</dc:title>
  <dc:creator>George Young</dc:creator>
  <cp:lastModifiedBy>George Young</cp:lastModifiedBy>
  <cp:revision>60</cp:revision>
  <dcterms:created xsi:type="dcterms:W3CDTF">2015-06-12T16:40:29Z</dcterms:created>
  <dcterms:modified xsi:type="dcterms:W3CDTF">2017-01-05T18:08:22Z</dcterms:modified>
</cp:coreProperties>
</file>