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4.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bookmarkIdSeed="3">
  <p:sldMasterIdLst>
    <p:sldMasterId id="2147484082" r:id="rId6"/>
    <p:sldMasterId id="2147484218" r:id="rId7"/>
    <p:sldMasterId id="2147484238" r:id="rId8"/>
    <p:sldMasterId id="2147484262" r:id="rId9"/>
    <p:sldMasterId id="2147484285" r:id="rId10"/>
  </p:sldMasterIdLst>
  <p:notesMasterIdLst>
    <p:notesMasterId r:id="rId25"/>
  </p:notesMasterIdLst>
  <p:handoutMasterIdLst>
    <p:handoutMasterId r:id="rId26"/>
  </p:handoutMasterIdLst>
  <p:sldIdLst>
    <p:sldId id="1525" r:id="rId11"/>
    <p:sldId id="1526" r:id="rId12"/>
    <p:sldId id="1500" r:id="rId13"/>
    <p:sldId id="1501" r:id="rId14"/>
    <p:sldId id="1513" r:id="rId15"/>
    <p:sldId id="1515" r:id="rId16"/>
    <p:sldId id="1494" r:id="rId17"/>
    <p:sldId id="1508" r:id="rId18"/>
    <p:sldId id="1509" r:id="rId19"/>
    <p:sldId id="1517" r:id="rId20"/>
    <p:sldId id="1520" r:id="rId21"/>
    <p:sldId id="1519" r:id="rId22"/>
    <p:sldId id="1521" r:id="rId23"/>
    <p:sldId id="1524"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ing PowerApps" id="{C01392DF-CE0A-4AE7-B3F4-CB15B02C2791}">
          <p14:sldIdLst>
            <p14:sldId id="1525"/>
            <p14:sldId id="1526"/>
            <p14:sldId id="1500"/>
            <p14:sldId id="1501"/>
            <p14:sldId id="1513"/>
            <p14:sldId id="1515"/>
            <p14:sldId id="1494"/>
            <p14:sldId id="1508"/>
            <p14:sldId id="1509"/>
            <p14:sldId id="1517"/>
            <p14:sldId id="1520"/>
            <p14:sldId id="1519"/>
          </p14:sldIdLst>
        </p14:section>
        <p14:section name="Appendix" id="{B2529B47-2906-4388-B770-AA177ED79CE1}">
          <p14:sldIdLst>
            <p14:sldId id="1521"/>
            <p14:sldId id="1524"/>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8" name="Author" initials="A"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3638"/>
    <a:srgbClr val="C10E78"/>
    <a:srgbClr val="FFFFFF"/>
    <a:srgbClr val="850A51"/>
    <a:srgbClr val="442359"/>
    <a:srgbClr val="CFA1BB"/>
    <a:srgbClr val="505050"/>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6" autoAdjust="0"/>
    <p:restoredTop sz="62140" autoAdjust="0"/>
  </p:normalViewPr>
  <p:slideViewPr>
    <p:cSldViewPr snapToObjects="1">
      <p:cViewPr varScale="1">
        <p:scale>
          <a:sx n="46" d="100"/>
          <a:sy n="46" d="100"/>
        </p:scale>
        <p:origin x="1050" y="5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912"/>
    </p:cViewPr>
  </p:sorterViewPr>
  <p:notesViewPr>
    <p:cSldViewPr snapToObjects="1" showGuides="1">
      <p:cViewPr varScale="1">
        <p:scale>
          <a:sx n="62" d="100"/>
          <a:sy n="62" d="100"/>
        </p:scale>
        <p:origin x="322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2.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customXml" Target="../customXml/item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presProps" Target="presProps.xml"/><Relationship Id="rId10" Type="http://schemas.openxmlformats.org/officeDocument/2006/relationships/slideMaster" Target="slideMasters/slideMaster5.xml"/><Relationship Id="rId19" Type="http://schemas.openxmlformats.org/officeDocument/2006/relationships/slide" Target="slides/slide9.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8" dt="2016-05-02T10:21:40.527" idx="1">
    <p:pos x="4250" y="3187"/>
    <p:text>Assuming this is a reference to the work with SharePoint team. However, do we want to position this really as 'forms' for do we keep refering backt to 'Apps'?</p:text>
    <p:extLst>
      <p:ext uri="{C676402C-5697-4E1C-873F-D02D1690AC5C}">
        <p15:threadingInfo xmlns:p15="http://schemas.microsoft.com/office/powerpoint/2012/main" timeZoneBias="4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08/02/2016</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WPC 2014</a:t>
            </a: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WPC 2014</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08/02/2016</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week.com/mobile/slideshows/why-the-enterprise-mobile-app-development-market-is-about-to-explode.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69115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337672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378585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a:solidFill>
                  <a:schemeClr val="tx1"/>
                </a:solidFill>
                <a:effectLst/>
                <a:latin typeface="Segoe UI Light" pitchFamily="34" charset="0"/>
                <a:ea typeface="+mn-ea"/>
                <a:cs typeface="+mn-cs"/>
              </a:rPr>
              <a:t>When building Line-of-business applications there two different requirements sets that need to be addressed, but can often cause friction between. </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On one side, requirements set by IT organizations on: </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 Security - for example Apps can only provide access to the line-of-business data the person is entitled to given their role in the organization. </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Scalability - ensuring the applications can be use by a large enough number of people in a performant way. </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Managed - making sure application updates can be easily distributed, for example not dependent on an OS-related </a:t>
            </a:r>
            <a:r>
              <a:rPr lang="en-US" sz="900" kern="1200" dirty="0" err="1">
                <a:solidFill>
                  <a:schemeClr val="tx1"/>
                </a:solidFill>
                <a:effectLst/>
                <a:latin typeface="Segoe UI Light" pitchFamily="34" charset="0"/>
                <a:ea typeface="+mn-ea"/>
                <a:cs typeface="+mn-cs"/>
              </a:rPr>
              <a:t>AppStore</a:t>
            </a:r>
            <a:endParaRPr lang="en-US" sz="900" kern="1200" dirty="0">
              <a:solidFill>
                <a:schemeClr val="tx1"/>
              </a:solidFill>
              <a:effectLst/>
              <a:latin typeface="Segoe UI Light" pitchFamily="34" charset="0"/>
              <a:ea typeface="+mn-ea"/>
              <a:cs typeface="+mn-cs"/>
            </a:endParaRP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Integrated - To reach their full power, Apps need to use existing data sources and systems and can't live in isolation</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Compliant - the app need to follow any policy compliancy guidance set by the organization</a:t>
            </a:r>
          </a:p>
          <a:p>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While on the other side the line-of- business sets requirement around:</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Fast - speed at which a new application can be built to meet the minimal requirements from business. There is no time to wait 6-12 month for a new app to be available</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Iterative - how quickly and easily can iterations be implemented? </a:t>
            </a:r>
            <a:r>
              <a:rPr lang="en-US" sz="900" kern="1200" dirty="0" err="1">
                <a:solidFill>
                  <a:schemeClr val="tx1"/>
                </a:solidFill>
                <a:effectLst/>
                <a:latin typeface="Segoe UI Light" pitchFamily="34" charset="0"/>
                <a:ea typeface="+mn-ea"/>
                <a:cs typeface="+mn-cs"/>
              </a:rPr>
              <a:t>Eg</a:t>
            </a:r>
            <a:r>
              <a:rPr lang="en-US" sz="900" kern="1200" dirty="0">
                <a:solidFill>
                  <a:schemeClr val="tx1"/>
                </a:solidFill>
                <a:effectLst/>
                <a:latin typeface="Segoe UI Light" pitchFamily="34" charset="0"/>
                <a:ea typeface="+mn-ea"/>
                <a:cs typeface="+mn-cs"/>
              </a:rPr>
              <a:t> business processes continuously change, line-of-business apps need to be able to keep up with these changes through quick iterations</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Cross-platform - applications been to be used on the devices and platforms of our choosing </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Beautiful - consumerization of IT set increased requirements on the look and feel of Apps, as users transpose their experience of their consumer apps onto enterprise apps. </a:t>
            </a:r>
          </a:p>
          <a:p>
            <a:pPr marL="171450" indent="-171450" rtl="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Easy - easy to use application that do not need any end-user training</a:t>
            </a:r>
          </a:p>
          <a:p>
            <a:r>
              <a:rPr lang="en-US" sz="900" kern="1200" dirty="0">
                <a:solidFill>
                  <a:schemeClr val="tx1"/>
                </a:solidFill>
                <a:effectLst/>
                <a:latin typeface="Segoe UI Light" pitchFamily="34" charset="0"/>
                <a:ea typeface="+mn-ea"/>
                <a:cs typeface="+mn-cs"/>
              </a:rPr>
              <a:t> </a:t>
            </a:r>
          </a:p>
          <a:p>
            <a:r>
              <a:rPr lang="en-US" sz="900" kern="1200" dirty="0">
                <a:solidFill>
                  <a:schemeClr val="tx1"/>
                </a:solidFill>
                <a:effectLst/>
                <a:latin typeface="Segoe UI Light" pitchFamily="34" charset="0"/>
                <a:ea typeface="+mn-ea"/>
                <a:cs typeface="+mn-cs"/>
              </a:rPr>
              <a:t>In the past, these two sets of requirement often conflicted with each other and have kept companies back in innovation and speed of business. </a:t>
            </a:r>
          </a:p>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264400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Developing customer software to if often privileged for a handful of business</a:t>
            </a:r>
            <a:r>
              <a:rPr lang="en-US" baseline="0" dirty="0"/>
              <a:t> apps, as building customer applications to meet enterprise requirement has its own challenges : </a:t>
            </a:r>
          </a:p>
          <a:p>
            <a:pPr marL="171450" lvl="0" indent="-17145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Time consuming</a:t>
            </a:r>
            <a:r>
              <a:rPr lang="en-US" sz="900" kern="1200" baseline="0" dirty="0">
                <a:solidFill>
                  <a:schemeClr val="tx1"/>
                </a:solidFill>
                <a:effectLst/>
                <a:latin typeface="Segoe UI Light" pitchFamily="34" charset="0"/>
                <a:ea typeface="+mn-ea"/>
                <a:cs typeface="+mn-cs"/>
              </a:rPr>
              <a:t> </a:t>
            </a:r>
            <a:r>
              <a:rPr lang="en-US" sz="900" kern="1200" dirty="0">
                <a:solidFill>
                  <a:schemeClr val="tx1"/>
                </a:solidFill>
                <a:effectLst/>
                <a:latin typeface="Segoe UI Light" pitchFamily="34" charset="0"/>
                <a:ea typeface="+mn-ea"/>
                <a:cs typeface="+mn-cs"/>
              </a:rPr>
              <a:t>:  developing of a customer mobile app can take anywhere from 3 to 12 months for a single project, depending on the app complexity (source ADT magazine).  This becomes challenging in situation where LOB wants to respond and implement improvements quickly </a:t>
            </a:r>
          </a:p>
          <a:p>
            <a:pPr marL="171450" indent="-171450">
              <a:buFont typeface="Arial" panose="020B0604020202020204" pitchFamily="34" charset="0"/>
              <a:buChar char="•"/>
            </a:pPr>
            <a:r>
              <a:rPr lang="en-US" dirty="0"/>
              <a:t>Cost prohibitive</a:t>
            </a:r>
            <a:r>
              <a:rPr lang="en-US" baseline="0" dirty="0"/>
              <a:t> : driven by a shortage of specialized resourcing : </a:t>
            </a:r>
            <a:r>
              <a:rPr lang="en-US" sz="900" kern="1200" dirty="0">
                <a:solidFill>
                  <a:schemeClr val="tx1"/>
                </a:solidFill>
                <a:effectLst/>
                <a:latin typeface="Segoe UI Light" pitchFamily="34" charset="0"/>
                <a:ea typeface="+mn-ea"/>
                <a:cs typeface="+mn-cs"/>
              </a:rPr>
              <a:t>94% of the enterprise organization have</a:t>
            </a:r>
            <a:r>
              <a:rPr lang="en-US" sz="900" kern="1200" baseline="0" dirty="0">
                <a:solidFill>
                  <a:schemeClr val="tx1"/>
                </a:solidFill>
                <a:effectLst/>
                <a:latin typeface="Segoe UI Light" pitchFamily="34" charset="0"/>
                <a:ea typeface="+mn-ea"/>
                <a:cs typeface="+mn-cs"/>
              </a:rPr>
              <a:t> </a:t>
            </a:r>
            <a:r>
              <a:rPr lang="en-US" sz="900" kern="1200" dirty="0">
                <a:solidFill>
                  <a:schemeClr val="tx1"/>
                </a:solidFill>
                <a:effectLst/>
                <a:latin typeface="Segoe UI Light" pitchFamily="34" charset="0"/>
                <a:ea typeface="+mn-ea"/>
                <a:cs typeface="+mn-cs"/>
              </a:rPr>
              <a:t>a shortage of App developers, as</a:t>
            </a:r>
            <a:r>
              <a:rPr lang="en-US" sz="900" kern="1200" baseline="0" dirty="0">
                <a:solidFill>
                  <a:schemeClr val="tx1"/>
                </a:solidFill>
                <a:effectLst/>
                <a:latin typeface="Segoe UI Light" pitchFamily="34" charset="0"/>
                <a:ea typeface="+mn-ea"/>
                <a:cs typeface="+mn-cs"/>
              </a:rPr>
              <a:t> a lot of App developers still prioritize consumer facing Apps (Source ADT Magazine &amp; Vision Mobile)</a:t>
            </a:r>
            <a:endParaRPr lang="en-US" sz="900"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Off-the-shelf</a:t>
            </a:r>
            <a:r>
              <a:rPr lang="en-US" baseline="0" dirty="0"/>
              <a:t> SaaS can only solve so many problems</a:t>
            </a:r>
          </a:p>
          <a:p>
            <a:pPr marL="171450" marR="0" lvl="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baseline="0" dirty="0"/>
              <a:t>Most ‘off-the-shelf’ SaaS solutions are targeted as solving specific problems` and often come with their own mobile App. </a:t>
            </a:r>
            <a:r>
              <a:rPr lang="en-US" sz="900" kern="1200" dirty="0">
                <a:solidFill>
                  <a:schemeClr val="tx1"/>
                </a:solidFill>
                <a:effectLst/>
                <a:latin typeface="Segoe UI Light" pitchFamily="34" charset="0"/>
                <a:ea typeface="+mn-ea"/>
                <a:cs typeface="+mn-cs"/>
              </a:rPr>
              <a:t>These apps provide a mobilize experience of these specific SaaS solutions. </a:t>
            </a:r>
            <a:endParaRPr lang="en-US" baseline="0" dirty="0"/>
          </a:p>
          <a:p>
            <a:pPr marL="171450" lvl="0" indent="-171450" fontAlgn="ctr">
              <a:buFont typeface="Arial" panose="020B0604020202020204" pitchFamily="34" charset="0"/>
              <a:buChar char="•"/>
            </a:pPr>
            <a:r>
              <a:rPr lang="en-US" sz="900" kern="1200" dirty="0">
                <a:solidFill>
                  <a:schemeClr val="tx1"/>
                </a:solidFill>
                <a:effectLst/>
                <a:latin typeface="Segoe UI Light" pitchFamily="34" charset="0"/>
                <a:ea typeface="+mn-ea"/>
                <a:cs typeface="+mn-cs"/>
              </a:rPr>
              <a:t>However, the onslaught of information from these individual often disconnected SaaS services will virtually make it impossible for workers to follow everyday business processes. More and more business process will span multiple applications and SaaS services. (Source: </a:t>
            </a:r>
            <a:r>
              <a:rPr lang="en-US" sz="900" u="sng" kern="1200" dirty="0" err="1">
                <a:solidFill>
                  <a:schemeClr val="tx1"/>
                </a:solidFill>
                <a:effectLst/>
                <a:latin typeface="Segoe UI Light" pitchFamily="34" charset="0"/>
                <a:ea typeface="+mn-ea"/>
                <a:cs typeface="+mn-cs"/>
                <a:hlinkClick r:id="rId3"/>
              </a:rPr>
              <a:t>eWeek</a:t>
            </a:r>
            <a:r>
              <a:rPr lang="en-US" sz="900" kern="1200" dirty="0">
                <a:solidFill>
                  <a:schemeClr val="tx1"/>
                </a:solidFill>
                <a:effectLst/>
                <a:latin typeface="Segoe UI Light" pitchFamily="34" charset="0"/>
                <a:ea typeface="+mn-ea"/>
                <a:cs typeface="+mn-cs"/>
              </a:rPr>
              <a:t>)</a:t>
            </a:r>
          </a:p>
          <a:p>
            <a:pPr marL="171450" lvl="0" indent="-171450" fontAlgn="ctr">
              <a:buFont typeface="Arial" panose="020B0604020202020204" pitchFamily="34" charset="0"/>
              <a:buChar char="•"/>
            </a:pPr>
            <a:endParaRPr lang="en-US" sz="900" kern="1200" dirty="0">
              <a:solidFill>
                <a:schemeClr val="tx1"/>
              </a:solidFill>
              <a:effectLst/>
              <a:latin typeface="Segoe UI Light" pitchFamily="34" charset="0"/>
              <a:ea typeface="+mn-ea"/>
              <a:cs typeface="+mn-cs"/>
            </a:endParaRPr>
          </a:p>
          <a:p>
            <a:pPr marL="0" lvl="0" indent="0" fontAlgn="ctr">
              <a:buFont typeface="Arial" panose="020B0604020202020204" pitchFamily="34" charset="0"/>
              <a:buNone/>
            </a:pPr>
            <a:endParaRPr lang="en-US" sz="900" kern="1200" dirty="0">
              <a:solidFill>
                <a:schemeClr val="tx1"/>
              </a:solidFill>
              <a:effectLst/>
              <a:latin typeface="Segoe UI Light" pitchFamily="34" charset="0"/>
              <a:ea typeface="+mn-ea"/>
              <a:cs typeface="+mn-cs"/>
            </a:endParaRPr>
          </a:p>
          <a:p>
            <a:r>
              <a:rPr lang="en-US" sz="900" kern="1200" dirty="0">
                <a:solidFill>
                  <a:schemeClr val="tx1"/>
                </a:solidFill>
                <a:effectLst/>
                <a:latin typeface="Segoe UI Light" pitchFamily="34" charset="0"/>
                <a:ea typeface="+mn-ea"/>
                <a:cs typeface="+mn-cs"/>
              </a:rPr>
              <a:t> </a:t>
            </a:r>
          </a:p>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679554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Ryan</a:t>
            </a:r>
          </a:p>
        </p:txBody>
      </p:sp>
      <p:sp>
        <p:nvSpPr>
          <p:cNvPr id="4" name="Footer Placeholder 3"/>
          <p:cNvSpPr>
            <a:spLocks noGrp="1"/>
          </p:cNvSpPr>
          <p:nvPr>
            <p:ph type="ftr" sz="quarter" idx="10"/>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182403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MSFT PowerApps</a:t>
            </a:r>
            <a:r>
              <a:rPr lang="en-US" baseline="0" dirty="0"/>
              <a:t> is a SaaS service for creating and using custom customer business apps across different mobile and web platforms</a:t>
            </a:r>
          </a:p>
          <a:p>
            <a:endParaRPr lang="en-US" dirty="0"/>
          </a:p>
          <a:p>
            <a:pPr marL="171450" indent="-171450">
              <a:buFont typeface="Arial" panose="020B0604020202020204" pitchFamily="34" charset="0"/>
              <a:buChar char="•"/>
            </a:pPr>
            <a:r>
              <a:rPr lang="en-US" dirty="0"/>
              <a:t>It</a:t>
            </a:r>
            <a:r>
              <a:rPr lang="en-US" baseline="0" dirty="0"/>
              <a:t> connect to excising enterprise systems and data sources you already have allows you to build LOB apps that utilizing the investment you’ve already made in your existing enterprise systems, without have to duplicate data and thus keeping a ‘clean’ single version ‘of the truth’ </a:t>
            </a:r>
          </a:p>
          <a:p>
            <a:pPr marL="171450" indent="-171450">
              <a:buFont typeface="Arial" panose="020B0604020202020204" pitchFamily="34" charset="0"/>
              <a:buChar char="•"/>
            </a:pPr>
            <a:r>
              <a:rPr lang="en-US" dirty="0"/>
              <a:t>PowerApps enables</a:t>
            </a:r>
            <a:r>
              <a:rPr lang="en-US" baseline="0" dirty="0"/>
              <a:t> you to build Apps without have to write code. It enables you to build Apps declaratively. </a:t>
            </a:r>
            <a:r>
              <a:rPr lang="en-US" dirty="0"/>
              <a:t>With PowerApps, business experts can work more efficiently together with their counterparts in IT and consulting partners, literally on the same page in a visual designer—or solve problems on their own. Through an integration with Microsoft Flow, you can trigger flows right</a:t>
            </a:r>
            <a:r>
              <a:rPr lang="en-US" baseline="0" dirty="0"/>
              <a:t> </a:t>
            </a:r>
            <a:r>
              <a:rPr lang="en-US" dirty="0"/>
              <a:t>from within apps.</a:t>
            </a:r>
            <a:endParaRPr lang="en-US" baseline="0" dirty="0"/>
          </a:p>
          <a:p>
            <a:pPr marL="171450" indent="-171450">
              <a:buFont typeface="Arial" panose="020B0604020202020204" pitchFamily="34" charset="0"/>
              <a:buChar char="•"/>
            </a:pPr>
            <a:r>
              <a:rPr lang="en-US" dirty="0"/>
              <a:t>The Apps can be published instantly to co-workers across web, tablets and mobile devices for easy</a:t>
            </a:r>
            <a:r>
              <a:rPr lang="en-US" baseline="0" dirty="0"/>
              <a:t> sharing and consumption within your organization. </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Now – lets drill into each of these a bit more</a:t>
            </a:r>
          </a:p>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596190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Building useful line-of-business apps without have to</a:t>
            </a:r>
            <a:r>
              <a:rPr lang="en-US" baseline="0" dirty="0"/>
              <a:t> write code is, some of the key highlights through the PowerApps Studio :  </a:t>
            </a:r>
          </a:p>
          <a:p>
            <a:endParaRPr lang="en-US" baseline="0" dirty="0"/>
          </a:p>
          <a:p>
            <a:pPr marL="171450" indent="-171450">
              <a:buFontTx/>
              <a:buChar char="-"/>
            </a:pPr>
            <a:r>
              <a:rPr lang="en-US" baseline="0" dirty="0"/>
              <a:t>A visual designer with a familiar user experience that enable you to build the screens you need to power your App. </a:t>
            </a:r>
          </a:p>
          <a:p>
            <a:pPr marL="171450" indent="-171450">
              <a:buFontTx/>
              <a:buChar char="-"/>
            </a:pPr>
            <a:r>
              <a:rPr lang="en-US" baseline="0" dirty="0"/>
              <a:t>You can build validation rules and business logic right into your screen using an Excel-function inspired expression language.</a:t>
            </a:r>
          </a:p>
          <a:p>
            <a:pPr marL="171450" indent="-171450">
              <a:buFontTx/>
              <a:buChar char="-"/>
            </a:pPr>
            <a:r>
              <a:rPr lang="en-US" baseline="0" dirty="0"/>
              <a:t>Take advance of the devoice specific sensor capabilities like cameras, GPS and Pen </a:t>
            </a:r>
            <a:r>
              <a:rPr lang="en-US" baseline="0" dirty="0" err="1"/>
              <a:t>Controles</a:t>
            </a:r>
            <a:r>
              <a:rPr lang="en-US" baseline="0" dirty="0"/>
              <a:t> to improve context awareness of the app and build even more powerful apps</a:t>
            </a:r>
          </a:p>
          <a:p>
            <a:pPr marL="171450" indent="-171450">
              <a:buFontTx/>
              <a:buChar char="-"/>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872719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PowerApps </a:t>
            </a:r>
            <a:r>
              <a:rPr lang="en-US" baseline="0" dirty="0"/>
              <a:t>ships with an every growing list of 35+ connector to most common used services from common Office 365 services like Outlook and OneDrive to popular collaboration services like Slack and market leading CRM SaaS offerings like SalesForce.com and Dynamics CRM. </a:t>
            </a:r>
          </a:p>
          <a:p>
            <a:endParaRPr lang="en-US" baseline="0" dirty="0"/>
          </a:p>
          <a:p>
            <a:r>
              <a:rPr lang="en-US" baseline="0" dirty="0"/>
              <a:t>In addition, more sophisticated flows can be created with for example connecting to the Azure Service Bus or register a custom APIs through simply providing the Swagger end point definition </a:t>
            </a:r>
            <a:endParaRPr lang="en-US" dirty="0"/>
          </a:p>
          <a:p>
            <a:endParaRPr lang="en-US" dirty="0"/>
          </a:p>
          <a:p>
            <a:r>
              <a:rPr lang="en-US" dirty="0"/>
              <a:t>A full list of the most</a:t>
            </a:r>
            <a:r>
              <a:rPr lang="en-US" baseline="0" dirty="0"/>
              <a:t> recent connectors available can be found here: </a:t>
            </a:r>
            <a:endParaRPr lang="en-US" dirty="0"/>
          </a:p>
          <a:p>
            <a:endParaRPr lang="en-US" dirty="0"/>
          </a:p>
          <a:p>
            <a:r>
              <a:rPr lang="en-US" dirty="0"/>
              <a:t>https://powerapps.microsoft.com/en-us/tutorials/connections-list/ </a:t>
            </a:r>
            <a:r>
              <a:rPr lang="en-US" baseline="0" dirty="0"/>
              <a:t> </a:t>
            </a:r>
            <a:r>
              <a:rPr lang="en-US" dirty="0"/>
              <a:t> </a:t>
            </a:r>
          </a:p>
          <a:p>
            <a:endParaRPr lang="en-US" dirty="0"/>
          </a:p>
          <a:p>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759664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[PowerApps Cloud capabilities, runs</a:t>
            </a:r>
            <a:r>
              <a:rPr lang="en-US" baseline="0" dirty="0"/>
              <a:t> </a:t>
            </a:r>
            <a:r>
              <a:rPr lang="en-US" dirty="0"/>
              <a:t>on Azure] </a:t>
            </a:r>
          </a:p>
          <a:p>
            <a:r>
              <a:rPr lang="en-US" dirty="0"/>
              <a:t>[connectors are shared</a:t>
            </a:r>
            <a:r>
              <a:rPr lang="en-US" baseline="0" dirty="0"/>
              <a:t> with </a:t>
            </a:r>
            <a:r>
              <a:rPr lang="en-US" baseline="0" dirty="0" err="1"/>
              <a:t>PowerBI</a:t>
            </a:r>
            <a:r>
              <a:rPr lang="en-US" baseline="0" dirty="0"/>
              <a:t>, MSFT Flow]</a:t>
            </a:r>
          </a:p>
          <a:p>
            <a:r>
              <a:rPr lang="en-US" baseline="0" dirty="0"/>
              <a:t>[Microsoft Flow capabilities are integrated and available from within PowerApps]</a:t>
            </a:r>
            <a:endParaRPr lang="en-US" dirty="0"/>
          </a:p>
        </p:txBody>
      </p:sp>
      <p:sp>
        <p:nvSpPr>
          <p:cNvPr id="4" name="Footer Placeholder 3"/>
          <p:cNvSpPr>
            <a:spLocks noGrp="1"/>
          </p:cNvSpPr>
          <p:nvPr>
            <p:ph type="ftr" sz="quarter" idx="10"/>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08/02/2016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367977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5.xml"/><Relationship Id="rId4" Type="http://schemas.openxmlformats.org/officeDocument/2006/relationships/image" Target="../media/image6.pn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alkin">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319"/>
            <a:ext cx="12436476" cy="6994844"/>
          </a:xfrm>
          <a:prstGeom prst="rect">
            <a:avLst/>
          </a:prstGeom>
        </p:spPr>
      </p:pic>
      <p:grpSp>
        <p:nvGrpSpPr>
          <p:cNvPr id="9" name="Group 8"/>
          <p:cNvGrpSpPr/>
          <p:nvPr userDrawn="1"/>
        </p:nvGrpSpPr>
        <p:grpSpPr bwMode="gray">
          <a:xfrm>
            <a:off x="274638" y="2125663"/>
            <a:ext cx="4572000" cy="4572000"/>
            <a:chOff x="274638" y="2125663"/>
            <a:chExt cx="4572000" cy="4572000"/>
          </a:xfrm>
        </p:grpSpPr>
        <p:sp>
          <p:nvSpPr>
            <p:cNvPr id="10" name="Rectangle 9"/>
            <p:cNvSpPr/>
            <p:nvPr userDrawn="1"/>
          </p:nvSpPr>
          <p:spPr bwMode="gray">
            <a:xfrm>
              <a:off x="274638" y="2125663"/>
              <a:ext cx="4572000"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77295" y="2857189"/>
              <a:ext cx="3590428" cy="3657600"/>
            </a:xfrm>
            <a:prstGeom prst="rect">
              <a:avLst/>
            </a:prstGeom>
          </p:spPr>
        </p:pic>
      </p:gr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0426344" y="490360"/>
            <a:ext cx="1552931" cy="332660"/>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cSld name="2_Title Only">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92082"/>
            <a:ext cx="11887200" cy="946413"/>
          </a:xfrm>
          <a:prstGeom prst="rect">
            <a:avLst/>
          </a:prstGeom>
        </p:spPr>
        <p:txBody>
          <a:bodyPr/>
          <a:lstStyle>
            <a:lvl1pPr algn="l">
              <a:defRPr sz="5200">
                <a:gradFill>
                  <a:gsLst>
                    <a:gs pos="1250">
                      <a:schemeClr val="tx1"/>
                    </a:gs>
                    <a:gs pos="100000">
                      <a:schemeClr val="tx1"/>
                    </a:gs>
                  </a:gsLst>
                  <a:lin ang="5400000" scaled="0"/>
                </a:gradFill>
              </a:defRPr>
            </a:lvl1pPr>
          </a:lstStyle>
          <a:p>
            <a:r>
              <a:rPr lang="en-US" dirty="0"/>
              <a:t>Click to edit master title style</a:t>
            </a:r>
          </a:p>
        </p:txBody>
      </p:sp>
      <p:sp>
        <p:nvSpPr>
          <p:cNvPr id="8" name="Slide Number Placeholder 7"/>
          <p:cNvSpPr>
            <a:spLocks noGrp="1"/>
          </p:cNvSpPr>
          <p:nvPr>
            <p:ph type="sldNum" sz="quarter" idx="11"/>
          </p:nvPr>
        </p:nvSpPr>
        <p:spPr>
          <a:xfrm>
            <a:off x="11595101" y="6565392"/>
            <a:ext cx="566737" cy="137160"/>
          </a:xfrm>
          <a:prstGeom prst="rect">
            <a:avLst/>
          </a:prstGeom>
        </p:spPr>
        <p:txBody>
          <a:bodyPr/>
          <a:lstStyle/>
          <a:p>
            <a:pPr>
              <a:lnSpc>
                <a:spcPct val="90000"/>
              </a:lnSpc>
            </a:pPr>
            <a:fld id="{1BC86A1F-E589-44B2-A543-2EC98F5547A7}" type="slidenum">
              <a:rPr>
                <a:gradFill>
                  <a:gsLst>
                    <a:gs pos="0">
                      <a:srgbClr val="EFEFEF"/>
                    </a:gs>
                    <a:gs pos="100000">
                      <a:srgbClr val="EFEFEF"/>
                    </a:gs>
                  </a:gsLst>
                  <a:lin ang="5400000" scaled="0"/>
                </a:gradFill>
              </a:rPr>
              <a:pPr>
                <a:lnSpc>
                  <a:spcPct val="90000"/>
                </a:lnSpc>
              </a:pPr>
              <a:t>‹#›</a:t>
            </a:fld>
            <a:endParaRPr dirty="0">
              <a:gradFill>
                <a:gsLst>
                  <a:gs pos="0">
                    <a:srgbClr val="EFEFEF"/>
                  </a:gs>
                  <a:gs pos="100000">
                    <a:srgbClr val="EFEFEF"/>
                  </a:gs>
                </a:gsLst>
                <a:lin ang="5400000" scaled="0"/>
              </a:gradFill>
            </a:endParaRPr>
          </a:p>
        </p:txBody>
      </p:sp>
    </p:spTree>
    <p:extLst>
      <p:ext uri="{BB962C8B-B14F-4D97-AF65-F5344CB8AC3E}">
        <p14:creationId xmlns:p14="http://schemas.microsoft.com/office/powerpoint/2010/main" val="41865487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2547077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a:t>Click to edit Master title style</a:t>
            </a:r>
            <a:endParaRPr lang="en-US" dirty="0"/>
          </a:p>
        </p:txBody>
      </p:sp>
    </p:spTree>
    <p:extLst>
      <p:ext uri="{BB962C8B-B14F-4D97-AF65-F5344CB8AC3E}">
        <p14:creationId xmlns:p14="http://schemas.microsoft.com/office/powerpoint/2010/main" val="25386034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18" name="Rectangle 17"/>
          <p:cNvSpPr/>
          <p:nvPr userDrawn="1"/>
        </p:nvSpPr>
        <p:spPr bwMode="gray">
          <a:xfrm>
            <a:off x="274638" y="3055303"/>
            <a:ext cx="6400800" cy="365760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3040062"/>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a:t>Presentation title</a:t>
            </a:r>
          </a:p>
        </p:txBody>
      </p:sp>
      <p:sp>
        <p:nvSpPr>
          <p:cNvPr id="3" name="Text Placeholder 2"/>
          <p:cNvSpPr>
            <a:spLocks noGrp="1"/>
          </p:cNvSpPr>
          <p:nvPr>
            <p:ph type="body" sz="quarter" idx="14" hasCustomPrompt="1"/>
          </p:nvPr>
        </p:nvSpPr>
        <p:spPr bwMode="ltGray">
          <a:xfrm>
            <a:off x="274638" y="5143184"/>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72697" y="482453"/>
            <a:ext cx="1552931" cy="332660"/>
          </a:xfrm>
          <a:prstGeom prst="rect">
            <a:avLst/>
          </a:prstGeom>
        </p:spPr>
      </p:pic>
      <p:grpSp>
        <p:nvGrpSpPr>
          <p:cNvPr id="10" name="Group 9"/>
          <p:cNvGrpSpPr/>
          <p:nvPr userDrawn="1"/>
        </p:nvGrpSpPr>
        <p:grpSpPr bwMode="gray">
          <a:xfrm>
            <a:off x="6675438" y="3969703"/>
            <a:ext cx="2743200" cy="2743200"/>
            <a:chOff x="274638" y="2125663"/>
            <a:chExt cx="4572000" cy="4572000"/>
          </a:xfrm>
        </p:grpSpPr>
        <p:sp>
          <p:nvSpPr>
            <p:cNvPr id="12" name="Rectangle 11"/>
            <p:cNvSpPr/>
            <p:nvPr userDrawn="1"/>
          </p:nvSpPr>
          <p:spPr bwMode="gray">
            <a:xfrm>
              <a:off x="274638" y="2125663"/>
              <a:ext cx="4572000"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578908" y="3015191"/>
              <a:ext cx="3607150" cy="3352800"/>
            </a:xfrm>
            <a:prstGeom prst="rect">
              <a:avLst/>
            </a:prstGeom>
          </p:spPr>
        </p:pic>
      </p:gr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3183363366"/>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Quote Layout_Accent Color 1">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0181643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50-50 Left 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405154219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6" cy="6994525"/>
          </a:xfrm>
          <a:prstGeom prst="rect">
            <a:avLst/>
          </a:prstGeom>
        </p:spPr>
      </p:pic>
      <p:sp>
        <p:nvSpPr>
          <p:cNvPr id="6" name="Rectangle 5"/>
          <p:cNvSpPr/>
          <p:nvPr userDrawn="1"/>
        </p:nvSpPr>
        <p:spPr bwMode="auto">
          <a:xfrm>
            <a:off x="4846638" y="1209973"/>
            <a:ext cx="7315200" cy="45732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846638" y="1209973"/>
            <a:ext cx="73136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4847070" y="3954463"/>
            <a:ext cx="7314768"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9238619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8" name="Windows 10"/>
          <p:cNvSpPr>
            <a:spLocks noChangeAspect="1" noEditPoints="1"/>
          </p:cNvSpPr>
          <p:nvPr userDrawn="1"/>
        </p:nvSpPr>
        <p:spPr bwMode="auto">
          <a:xfrm>
            <a:off x="457580" y="955791"/>
            <a:ext cx="2936227" cy="548640"/>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 name="Title 1"/>
          <p:cNvSpPr>
            <a:spLocks noGrp="1"/>
          </p:cNvSpPr>
          <p:nvPr>
            <p:ph type="title" hasCustomPrompt="1"/>
          </p:nvPr>
        </p:nvSpPr>
        <p:spPr bwMode="auto">
          <a:xfrm>
            <a:off x="274702" y="2772025"/>
            <a:ext cx="10640948" cy="1828800"/>
          </a:xfrm>
          <a:noFill/>
        </p:spPr>
        <p:txBody>
          <a:bodyPr lIns="146304" tIns="91440" rIns="146304" bIns="91440" anchor="t" anchorCtr="0"/>
          <a:lstStyle>
            <a:lvl1pPr>
              <a:defRPr sz="5400" spc="-150" baseline="0">
                <a:gradFill>
                  <a:gsLst>
                    <a:gs pos="57576">
                      <a:srgbClr val="FFFFFF"/>
                    </a:gs>
                    <a:gs pos="35000">
                      <a:srgbClr val="FFFFFF"/>
                    </a:gs>
                  </a:gsLst>
                  <a:lin ang="5400000" scaled="0"/>
                </a:gradFill>
                <a:latin typeface="+mj-lt"/>
                <a:cs typeface="Segoe UI Semibold" panose="020B0702040204020203" pitchFamily="34" charset="0"/>
              </a:defRPr>
            </a:lvl1pPr>
          </a:lstStyle>
          <a:p>
            <a:r>
              <a:rPr lang="en-US" dirty="0"/>
              <a:t>Presentation title</a:t>
            </a:r>
          </a:p>
        </p:txBody>
      </p:sp>
      <p:sp>
        <p:nvSpPr>
          <p:cNvPr id="3" name="Text Placeholder 2"/>
          <p:cNvSpPr>
            <a:spLocks noGrp="1"/>
          </p:cNvSpPr>
          <p:nvPr>
            <p:ph type="body" sz="quarter" idx="14" hasCustomPrompt="1"/>
          </p:nvPr>
        </p:nvSpPr>
        <p:spPr bwMode="auto">
          <a:xfrm>
            <a:off x="273050" y="4600825"/>
            <a:ext cx="10640948" cy="1609848"/>
          </a:xfrm>
        </p:spPr>
        <p:txBody>
          <a:bodyPr tIns="109728" bIns="109728">
            <a:noAutofit/>
          </a:bodyPr>
          <a:lstStyle>
            <a:lvl1pPr marL="0" indent="0">
              <a:spcBef>
                <a:spcPts val="0"/>
              </a:spcBef>
              <a:buNone/>
              <a:defRPr sz="3200" spc="-50" baseline="0">
                <a:gradFill>
                  <a:gsLst>
                    <a:gs pos="57576">
                      <a:srgbClr val="FFFFFF"/>
                    </a:gs>
                    <a:gs pos="35000">
                      <a:srgbClr val="FFFFFF"/>
                    </a:gs>
                  </a:gsLst>
                  <a:lin ang="5400000" scaled="0"/>
                </a:gradFill>
              </a:defRPr>
            </a:lvl1pPr>
          </a:lstStyle>
          <a:p>
            <a:pPr lvl="0"/>
            <a:r>
              <a:rPr lang="en-US" dirty="0"/>
              <a:t>Speaker Name</a:t>
            </a:r>
          </a:p>
        </p:txBody>
      </p:sp>
      <p:pic>
        <p:nvPicPr>
          <p:cNvPr id="7" name="Picture 6"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457580" y="6243964"/>
            <a:ext cx="1280160" cy="273038"/>
          </a:xfrm>
          <a:prstGeom prst="rect">
            <a:avLst/>
          </a:prstGeom>
        </p:spPr>
      </p:pic>
    </p:spTree>
    <p:extLst>
      <p:ext uri="{BB962C8B-B14F-4D97-AF65-F5344CB8AC3E}">
        <p14:creationId xmlns:p14="http://schemas.microsoft.com/office/powerpoint/2010/main" val="214873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35203"/>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580" y="6243237"/>
            <a:ext cx="1280160" cy="274492"/>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6194255"/>
            <a:ext cx="1463409" cy="320845"/>
          </a:xfrm>
          <a:prstGeom prst="rect">
            <a:avLst/>
          </a:prstGeom>
        </p:spPr>
      </p:pic>
    </p:spTree>
    <p:extLst>
      <p:ext uri="{BB962C8B-B14F-4D97-AF65-F5344CB8AC3E}">
        <p14:creationId xmlns:p14="http://schemas.microsoft.com/office/powerpoint/2010/main" val="12125409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lvl1pPr>
              <a:defRPr lang="en-US" sz="4400" dirty="0"/>
            </a:lvl1pPr>
          </a:lstStyle>
          <a:p>
            <a:pPr lvl="0"/>
            <a:r>
              <a:rPr lang="en-US" dirty="0"/>
              <a:t>Click to edit Master title style</a:t>
            </a:r>
          </a:p>
        </p:txBody>
      </p:sp>
    </p:spTree>
    <p:extLst>
      <p:ext uri="{BB962C8B-B14F-4D97-AF65-F5344CB8AC3E}">
        <p14:creationId xmlns:p14="http://schemas.microsoft.com/office/powerpoint/2010/main" val="103945155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50-50 Right Photo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a:off x="6219825" y="0"/>
            <a:ext cx="6216650" cy="6992587"/>
          </a:xfrm>
          <a:blipFill>
            <a:blip r:embed="rId2">
              <a:extLst>
                <a:ext uri="{28A0092B-C50C-407E-A947-70E740481C1C}">
                  <a14:useLocalDpi xmlns:a14="http://schemas.microsoft.com/office/drawing/2010/main" val="0"/>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
        <p:nvSpPr>
          <p:cNvPr id="4" name="Title 1"/>
          <p:cNvSpPr>
            <a:spLocks noGrp="1"/>
          </p:cNvSpPr>
          <p:nvPr>
            <p:ph type="title"/>
          </p:nvPr>
        </p:nvSpPr>
        <p:spPr>
          <a:xfrm>
            <a:off x="274639" y="295274"/>
            <a:ext cx="5945186" cy="917575"/>
          </a:xfrm>
        </p:spPr>
        <p:txBody>
          <a:bodyPr/>
          <a:lstStyle/>
          <a:p>
            <a:r>
              <a:rPr lang="en-US"/>
              <a:t>Click to edit Master title style</a:t>
            </a:r>
            <a:endParaRPr lang="en-US" dirty="0"/>
          </a:p>
        </p:txBody>
      </p:sp>
      <p:sp>
        <p:nvSpPr>
          <p:cNvPr id="6" name="Text Placeholder 5"/>
          <p:cNvSpPr>
            <a:spLocks noGrp="1"/>
          </p:cNvSpPr>
          <p:nvPr>
            <p:ph type="body" sz="quarter" idx="11"/>
          </p:nvPr>
        </p:nvSpPr>
        <p:spPr>
          <a:xfrm>
            <a:off x="274638" y="2049837"/>
            <a:ext cx="5485308" cy="461665"/>
          </a:xfrm>
        </p:spPr>
        <p:txBody>
          <a:bodyPr/>
          <a:lstStyle>
            <a:lvl1pPr marL="0" indent="0">
              <a:spcBef>
                <a:spcPts val="0"/>
              </a:spcBef>
              <a:spcAft>
                <a:spcPts val="1800"/>
              </a:spcAft>
              <a:buNone/>
              <a:defRPr sz="2000" spc="0" baseline="0">
                <a:solidFill>
                  <a:schemeClr val="tx1"/>
                </a:solidFill>
                <a:latin typeface="+mn-lt"/>
              </a:defRPr>
            </a:lvl1pPr>
            <a:lvl2pPr marL="0" indent="0">
              <a:buFontTx/>
              <a:buNone/>
              <a:defRPr sz="1800">
                <a:solidFill>
                  <a:schemeClr val="tx1"/>
                </a:solidFill>
              </a:defRPr>
            </a:lvl2pPr>
            <a:lvl3pPr marL="228600" indent="0">
              <a:buNone/>
              <a:defRPr sz="1600">
                <a:solidFill>
                  <a:schemeClr val="tx1"/>
                </a:solidFill>
              </a:defRPr>
            </a:lvl3pPr>
            <a:lvl4pPr marL="457200" indent="0">
              <a:buNone/>
              <a:defRPr sz="1400">
                <a:solidFill>
                  <a:schemeClr val="tx1"/>
                </a:solidFill>
              </a:defRPr>
            </a:lvl4pPr>
            <a:lvl5pPr marL="685800" indent="0">
              <a:buNone/>
              <a:defRPr sz="1400">
                <a:solidFill>
                  <a:schemeClr val="tx1"/>
                </a:solidFill>
              </a:defRPr>
            </a:lvl5pPr>
          </a:lstStyle>
          <a:p>
            <a:pPr lvl="0"/>
            <a:r>
              <a:rPr lang="en-US" dirty="0"/>
              <a:t>Click to edit Master text styles</a:t>
            </a:r>
          </a:p>
        </p:txBody>
      </p:sp>
    </p:spTree>
    <p:extLst>
      <p:ext uri="{BB962C8B-B14F-4D97-AF65-F5344CB8AC3E}">
        <p14:creationId xmlns:p14="http://schemas.microsoft.com/office/powerpoint/2010/main" val="568082598"/>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10720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losing logo slide_color">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marL="0" marR="0" lvl="0" indent="0" algn="l" defTabSz="932290"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2015 Microsoft Corporation. All rights reserved. </a:t>
            </a:r>
          </a:p>
        </p:txBody>
      </p:sp>
      <p:sp>
        <p:nvSpPr>
          <p:cNvPr id="5" name="Windows 10"/>
          <p:cNvSpPr>
            <a:spLocks noChangeAspect="1" noEditPoints="1"/>
          </p:cNvSpPr>
          <p:nvPr userDrawn="1"/>
        </p:nvSpPr>
        <p:spPr bwMode="auto">
          <a:xfrm>
            <a:off x="3804500" y="3074727"/>
            <a:ext cx="4522675" cy="845071"/>
          </a:xfrm>
          <a:custGeom>
            <a:avLst/>
            <a:gdLst>
              <a:gd name="T0" fmla="*/ 295 w 3590"/>
              <a:gd name="T1" fmla="*/ 329 h 668"/>
              <a:gd name="T2" fmla="*/ 0 w 3590"/>
              <a:gd name="T3" fmla="*/ 94 h 668"/>
              <a:gd name="T4" fmla="*/ 295 w 3590"/>
              <a:gd name="T5" fmla="*/ 616 h 668"/>
              <a:gd name="T6" fmla="*/ 284 w 3590"/>
              <a:gd name="T7" fmla="*/ 340 h 668"/>
              <a:gd name="T8" fmla="*/ 284 w 3590"/>
              <a:gd name="T9" fmla="*/ 340 h 668"/>
              <a:gd name="T10" fmla="*/ 3196 w 3590"/>
              <a:gd name="T11" fmla="*/ 160 h 668"/>
              <a:gd name="T12" fmla="*/ 3158 w 3590"/>
              <a:gd name="T13" fmla="*/ 224 h 668"/>
              <a:gd name="T14" fmla="*/ 3223 w 3590"/>
              <a:gd name="T15" fmla="*/ 531 h 668"/>
              <a:gd name="T16" fmla="*/ 3407 w 3590"/>
              <a:gd name="T17" fmla="*/ 139 h 668"/>
              <a:gd name="T18" fmla="*/ 3339 w 3590"/>
              <a:gd name="T19" fmla="*/ 424 h 668"/>
              <a:gd name="T20" fmla="*/ 3513 w 3590"/>
              <a:gd name="T21" fmla="*/ 524 h 668"/>
              <a:gd name="T22" fmla="*/ 3465 w 3590"/>
              <a:gd name="T23" fmla="*/ 125 h 668"/>
              <a:gd name="T24" fmla="*/ 3544 w 3590"/>
              <a:gd name="T25" fmla="*/ 334 h 668"/>
              <a:gd name="T26" fmla="*/ 1215 w 3590"/>
              <a:gd name="T27" fmla="*/ 532 h 668"/>
              <a:gd name="T28" fmla="*/ 1118 w 3590"/>
              <a:gd name="T29" fmla="*/ 240 h 668"/>
              <a:gd name="T30" fmla="*/ 916 w 3590"/>
              <a:gd name="T31" fmla="*/ 133 h 668"/>
              <a:gd name="T32" fmla="*/ 1017 w 3590"/>
              <a:gd name="T33" fmla="*/ 439 h 668"/>
              <a:gd name="T34" fmla="*/ 1242 w 3590"/>
              <a:gd name="T35" fmla="*/ 478 h 668"/>
              <a:gd name="T36" fmla="*/ 1382 w 3590"/>
              <a:gd name="T37" fmla="*/ 133 h 668"/>
              <a:gd name="T38" fmla="*/ 1424 w 3590"/>
              <a:gd name="T39" fmla="*/ 175 h 668"/>
              <a:gd name="T40" fmla="*/ 1467 w 3590"/>
              <a:gd name="T41" fmla="*/ 132 h 668"/>
              <a:gd name="T42" fmla="*/ 1422 w 3590"/>
              <a:gd name="T43" fmla="*/ 247 h 668"/>
              <a:gd name="T44" fmla="*/ 1726 w 3590"/>
              <a:gd name="T45" fmla="*/ 532 h 668"/>
              <a:gd name="T46" fmla="*/ 1581 w 3590"/>
              <a:gd name="T47" fmla="*/ 369 h 668"/>
              <a:gd name="T48" fmla="*/ 1581 w 3590"/>
              <a:gd name="T49" fmla="*/ 247 h 668"/>
              <a:gd name="T50" fmla="*/ 1747 w 3590"/>
              <a:gd name="T51" fmla="*/ 271 h 668"/>
              <a:gd name="T52" fmla="*/ 2041 w 3590"/>
              <a:gd name="T53" fmla="*/ 532 h 668"/>
              <a:gd name="T54" fmla="*/ 1856 w 3590"/>
              <a:gd name="T55" fmla="*/ 500 h 668"/>
              <a:gd name="T56" fmla="*/ 2040 w 3590"/>
              <a:gd name="T57" fmla="*/ 286 h 668"/>
              <a:gd name="T58" fmla="*/ 2087 w 3590"/>
              <a:gd name="T59" fmla="*/ 532 h 668"/>
              <a:gd name="T60" fmla="*/ 1960 w 3590"/>
              <a:gd name="T61" fmla="*/ 279 h 668"/>
              <a:gd name="T62" fmla="*/ 1955 w 3590"/>
              <a:gd name="T63" fmla="*/ 500 h 668"/>
              <a:gd name="T64" fmla="*/ 2387 w 3590"/>
              <a:gd name="T65" fmla="*/ 497 h 668"/>
              <a:gd name="T66" fmla="*/ 2184 w 3590"/>
              <a:gd name="T67" fmla="*/ 281 h 668"/>
              <a:gd name="T68" fmla="*/ 2379 w 3590"/>
              <a:gd name="T69" fmla="*/ 390 h 668"/>
              <a:gd name="T70" fmla="*/ 2192 w 3590"/>
              <a:gd name="T71" fmla="*/ 391 h 668"/>
              <a:gd name="T72" fmla="*/ 2379 w 3590"/>
              <a:gd name="T73" fmla="*/ 390 h 668"/>
              <a:gd name="T74" fmla="*/ 2651 w 3590"/>
              <a:gd name="T75" fmla="*/ 328 h 668"/>
              <a:gd name="T76" fmla="*/ 2576 w 3590"/>
              <a:gd name="T77" fmla="*/ 532 h 668"/>
              <a:gd name="T78" fmla="*/ 2551 w 3590"/>
              <a:gd name="T79" fmla="*/ 461 h 668"/>
              <a:gd name="T80" fmla="*/ 2628 w 3590"/>
              <a:gd name="T81" fmla="*/ 247 h 668"/>
              <a:gd name="T82" fmla="*/ 2735 w 3590"/>
              <a:gd name="T83" fmla="*/ 487 h 668"/>
              <a:gd name="T84" fmla="*/ 3039 w 3590"/>
              <a:gd name="T85" fmla="*/ 456 h 668"/>
              <a:gd name="T86" fmla="*/ 2864 w 3590"/>
              <a:gd name="T87" fmla="*/ 473 h 668"/>
              <a:gd name="T88" fmla="*/ 2934 w 3590"/>
              <a:gd name="T89" fmla="*/ 406 h 668"/>
              <a:gd name="T90" fmla="*/ 2965 w 3590"/>
              <a:gd name="T91" fmla="*/ 240 h 668"/>
              <a:gd name="T92" fmla="*/ 2925 w 3590"/>
              <a:gd name="T93" fmla="*/ 290 h 668"/>
              <a:gd name="T94" fmla="*/ 3022 w 3590"/>
              <a:gd name="T95" fmla="*/ 408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90" h="668">
                <a:moveTo>
                  <a:pt x="295" y="52"/>
                </a:moveTo>
                <a:cubicBezTo>
                  <a:pt x="667" y="0"/>
                  <a:pt x="667" y="0"/>
                  <a:pt x="667" y="0"/>
                </a:cubicBezTo>
                <a:cubicBezTo>
                  <a:pt x="667" y="329"/>
                  <a:pt x="667" y="329"/>
                  <a:pt x="667" y="329"/>
                </a:cubicBezTo>
                <a:cubicBezTo>
                  <a:pt x="295" y="329"/>
                  <a:pt x="295" y="329"/>
                  <a:pt x="295" y="329"/>
                </a:cubicBezTo>
                <a:lnTo>
                  <a:pt x="295" y="52"/>
                </a:lnTo>
                <a:close/>
                <a:moveTo>
                  <a:pt x="284" y="329"/>
                </a:moveTo>
                <a:cubicBezTo>
                  <a:pt x="284" y="54"/>
                  <a:pt x="284" y="54"/>
                  <a:pt x="284" y="54"/>
                </a:cubicBezTo>
                <a:cubicBezTo>
                  <a:pt x="0" y="94"/>
                  <a:pt x="0" y="94"/>
                  <a:pt x="0" y="94"/>
                </a:cubicBezTo>
                <a:cubicBezTo>
                  <a:pt x="0" y="329"/>
                  <a:pt x="0" y="329"/>
                  <a:pt x="0" y="329"/>
                </a:cubicBezTo>
                <a:lnTo>
                  <a:pt x="284" y="329"/>
                </a:lnTo>
                <a:close/>
                <a:moveTo>
                  <a:pt x="295" y="340"/>
                </a:moveTo>
                <a:cubicBezTo>
                  <a:pt x="295" y="616"/>
                  <a:pt x="295" y="616"/>
                  <a:pt x="295" y="616"/>
                </a:cubicBezTo>
                <a:cubicBezTo>
                  <a:pt x="667" y="668"/>
                  <a:pt x="667" y="668"/>
                  <a:pt x="667" y="668"/>
                </a:cubicBezTo>
                <a:cubicBezTo>
                  <a:pt x="667" y="340"/>
                  <a:pt x="667" y="340"/>
                  <a:pt x="667" y="340"/>
                </a:cubicBezTo>
                <a:lnTo>
                  <a:pt x="295" y="340"/>
                </a:lnTo>
                <a:close/>
                <a:moveTo>
                  <a:pt x="284" y="340"/>
                </a:moveTo>
                <a:cubicBezTo>
                  <a:pt x="0" y="340"/>
                  <a:pt x="0" y="340"/>
                  <a:pt x="0" y="340"/>
                </a:cubicBezTo>
                <a:cubicBezTo>
                  <a:pt x="0" y="575"/>
                  <a:pt x="0" y="575"/>
                  <a:pt x="0" y="575"/>
                </a:cubicBezTo>
                <a:cubicBezTo>
                  <a:pt x="284" y="615"/>
                  <a:pt x="284" y="615"/>
                  <a:pt x="284" y="615"/>
                </a:cubicBezTo>
                <a:lnTo>
                  <a:pt x="284" y="340"/>
                </a:lnTo>
                <a:close/>
                <a:moveTo>
                  <a:pt x="3269" y="123"/>
                </a:moveTo>
                <a:cubicBezTo>
                  <a:pt x="3252" y="123"/>
                  <a:pt x="3252" y="123"/>
                  <a:pt x="3252" y="123"/>
                </a:cubicBezTo>
                <a:cubicBezTo>
                  <a:pt x="3245" y="129"/>
                  <a:pt x="3236" y="136"/>
                  <a:pt x="3227" y="142"/>
                </a:cubicBezTo>
                <a:cubicBezTo>
                  <a:pt x="3217" y="148"/>
                  <a:pt x="3207" y="154"/>
                  <a:pt x="3196" y="160"/>
                </a:cubicBezTo>
                <a:cubicBezTo>
                  <a:pt x="3185" y="166"/>
                  <a:pt x="3174" y="171"/>
                  <a:pt x="3163" y="176"/>
                </a:cubicBezTo>
                <a:cubicBezTo>
                  <a:pt x="3152" y="181"/>
                  <a:pt x="3141" y="185"/>
                  <a:pt x="3131" y="187"/>
                </a:cubicBezTo>
                <a:cubicBezTo>
                  <a:pt x="3131" y="234"/>
                  <a:pt x="3131" y="234"/>
                  <a:pt x="3131" y="234"/>
                </a:cubicBezTo>
                <a:cubicBezTo>
                  <a:pt x="3140" y="231"/>
                  <a:pt x="3149" y="228"/>
                  <a:pt x="3158" y="224"/>
                </a:cubicBezTo>
                <a:cubicBezTo>
                  <a:pt x="3168" y="221"/>
                  <a:pt x="3177" y="216"/>
                  <a:pt x="3185" y="212"/>
                </a:cubicBezTo>
                <a:cubicBezTo>
                  <a:pt x="3194" y="207"/>
                  <a:pt x="3201" y="203"/>
                  <a:pt x="3208" y="198"/>
                </a:cubicBezTo>
                <a:cubicBezTo>
                  <a:pt x="3215" y="194"/>
                  <a:pt x="3220" y="190"/>
                  <a:pt x="3223" y="186"/>
                </a:cubicBezTo>
                <a:cubicBezTo>
                  <a:pt x="3223" y="531"/>
                  <a:pt x="3223" y="531"/>
                  <a:pt x="3223" y="531"/>
                </a:cubicBezTo>
                <a:cubicBezTo>
                  <a:pt x="3269" y="531"/>
                  <a:pt x="3269" y="531"/>
                  <a:pt x="3269" y="531"/>
                </a:cubicBezTo>
                <a:lnTo>
                  <a:pt x="3269" y="123"/>
                </a:lnTo>
                <a:close/>
                <a:moveTo>
                  <a:pt x="3465" y="125"/>
                </a:moveTo>
                <a:cubicBezTo>
                  <a:pt x="3443" y="125"/>
                  <a:pt x="3424" y="130"/>
                  <a:pt x="3407" y="139"/>
                </a:cubicBezTo>
                <a:cubicBezTo>
                  <a:pt x="3390" y="148"/>
                  <a:pt x="3376" y="162"/>
                  <a:pt x="3365" y="180"/>
                </a:cubicBezTo>
                <a:cubicBezTo>
                  <a:pt x="3354" y="198"/>
                  <a:pt x="3345" y="221"/>
                  <a:pt x="3339" y="247"/>
                </a:cubicBezTo>
                <a:cubicBezTo>
                  <a:pt x="3333" y="274"/>
                  <a:pt x="3331" y="305"/>
                  <a:pt x="3331" y="340"/>
                </a:cubicBezTo>
                <a:cubicBezTo>
                  <a:pt x="3331" y="371"/>
                  <a:pt x="3333" y="399"/>
                  <a:pt x="3339" y="424"/>
                </a:cubicBezTo>
                <a:cubicBezTo>
                  <a:pt x="3344" y="448"/>
                  <a:pt x="3353" y="469"/>
                  <a:pt x="3363" y="486"/>
                </a:cubicBezTo>
                <a:cubicBezTo>
                  <a:pt x="3374" y="503"/>
                  <a:pt x="3387" y="516"/>
                  <a:pt x="3403" y="525"/>
                </a:cubicBezTo>
                <a:cubicBezTo>
                  <a:pt x="3419" y="533"/>
                  <a:pt x="3436" y="538"/>
                  <a:pt x="3456" y="538"/>
                </a:cubicBezTo>
                <a:cubicBezTo>
                  <a:pt x="3478" y="538"/>
                  <a:pt x="3496" y="533"/>
                  <a:pt x="3513" y="524"/>
                </a:cubicBezTo>
                <a:cubicBezTo>
                  <a:pt x="3530" y="515"/>
                  <a:pt x="3544" y="501"/>
                  <a:pt x="3555" y="484"/>
                </a:cubicBezTo>
                <a:cubicBezTo>
                  <a:pt x="3566" y="466"/>
                  <a:pt x="3575" y="444"/>
                  <a:pt x="3581" y="418"/>
                </a:cubicBezTo>
                <a:cubicBezTo>
                  <a:pt x="3587" y="393"/>
                  <a:pt x="3590" y="363"/>
                  <a:pt x="3590" y="330"/>
                </a:cubicBezTo>
                <a:cubicBezTo>
                  <a:pt x="3590" y="194"/>
                  <a:pt x="3548" y="125"/>
                  <a:pt x="3465" y="125"/>
                </a:cubicBezTo>
                <a:close/>
                <a:moveTo>
                  <a:pt x="3461" y="499"/>
                </a:moveTo>
                <a:cubicBezTo>
                  <a:pt x="3405" y="499"/>
                  <a:pt x="3377" y="445"/>
                  <a:pt x="3377" y="337"/>
                </a:cubicBezTo>
                <a:cubicBezTo>
                  <a:pt x="3377" y="222"/>
                  <a:pt x="3406" y="164"/>
                  <a:pt x="3463" y="164"/>
                </a:cubicBezTo>
                <a:cubicBezTo>
                  <a:pt x="3517" y="164"/>
                  <a:pt x="3544" y="221"/>
                  <a:pt x="3544" y="334"/>
                </a:cubicBezTo>
                <a:cubicBezTo>
                  <a:pt x="3544" y="444"/>
                  <a:pt x="3516" y="499"/>
                  <a:pt x="3461" y="499"/>
                </a:cubicBezTo>
                <a:close/>
                <a:moveTo>
                  <a:pt x="1382" y="133"/>
                </a:moveTo>
                <a:cubicBezTo>
                  <a:pt x="1270" y="532"/>
                  <a:pt x="1270" y="532"/>
                  <a:pt x="1270" y="532"/>
                </a:cubicBezTo>
                <a:cubicBezTo>
                  <a:pt x="1215" y="532"/>
                  <a:pt x="1215" y="532"/>
                  <a:pt x="1215" y="532"/>
                </a:cubicBezTo>
                <a:cubicBezTo>
                  <a:pt x="1133" y="240"/>
                  <a:pt x="1133" y="240"/>
                  <a:pt x="1133" y="240"/>
                </a:cubicBezTo>
                <a:cubicBezTo>
                  <a:pt x="1130" y="229"/>
                  <a:pt x="1128" y="216"/>
                  <a:pt x="1127" y="200"/>
                </a:cubicBezTo>
                <a:cubicBezTo>
                  <a:pt x="1126" y="200"/>
                  <a:pt x="1126" y="200"/>
                  <a:pt x="1126" y="200"/>
                </a:cubicBezTo>
                <a:cubicBezTo>
                  <a:pt x="1124" y="214"/>
                  <a:pt x="1122" y="227"/>
                  <a:pt x="1118" y="240"/>
                </a:cubicBezTo>
                <a:cubicBezTo>
                  <a:pt x="1036" y="532"/>
                  <a:pt x="1036" y="532"/>
                  <a:pt x="1036" y="532"/>
                </a:cubicBezTo>
                <a:cubicBezTo>
                  <a:pt x="981" y="532"/>
                  <a:pt x="981" y="532"/>
                  <a:pt x="981" y="532"/>
                </a:cubicBezTo>
                <a:cubicBezTo>
                  <a:pt x="865" y="133"/>
                  <a:pt x="865" y="133"/>
                  <a:pt x="865" y="133"/>
                </a:cubicBezTo>
                <a:cubicBezTo>
                  <a:pt x="916" y="133"/>
                  <a:pt x="916" y="133"/>
                  <a:pt x="916" y="133"/>
                </a:cubicBezTo>
                <a:cubicBezTo>
                  <a:pt x="1001" y="439"/>
                  <a:pt x="1001" y="439"/>
                  <a:pt x="1001" y="439"/>
                </a:cubicBezTo>
                <a:cubicBezTo>
                  <a:pt x="1004" y="452"/>
                  <a:pt x="1007" y="466"/>
                  <a:pt x="1008" y="479"/>
                </a:cubicBezTo>
                <a:cubicBezTo>
                  <a:pt x="1009" y="479"/>
                  <a:pt x="1009" y="479"/>
                  <a:pt x="1009" y="479"/>
                </a:cubicBezTo>
                <a:cubicBezTo>
                  <a:pt x="1010" y="468"/>
                  <a:pt x="1013" y="454"/>
                  <a:pt x="1017" y="439"/>
                </a:cubicBezTo>
                <a:cubicBezTo>
                  <a:pt x="1106" y="133"/>
                  <a:pt x="1106" y="133"/>
                  <a:pt x="1106" y="133"/>
                </a:cubicBezTo>
                <a:cubicBezTo>
                  <a:pt x="1151" y="133"/>
                  <a:pt x="1151" y="133"/>
                  <a:pt x="1151" y="133"/>
                </a:cubicBezTo>
                <a:cubicBezTo>
                  <a:pt x="1235" y="441"/>
                  <a:pt x="1235" y="441"/>
                  <a:pt x="1235" y="441"/>
                </a:cubicBezTo>
                <a:cubicBezTo>
                  <a:pt x="1238" y="453"/>
                  <a:pt x="1240" y="465"/>
                  <a:pt x="1242" y="478"/>
                </a:cubicBezTo>
                <a:cubicBezTo>
                  <a:pt x="1243" y="478"/>
                  <a:pt x="1243" y="478"/>
                  <a:pt x="1243" y="478"/>
                </a:cubicBezTo>
                <a:cubicBezTo>
                  <a:pt x="1244" y="469"/>
                  <a:pt x="1246" y="456"/>
                  <a:pt x="1250" y="440"/>
                </a:cubicBezTo>
                <a:cubicBezTo>
                  <a:pt x="1332" y="133"/>
                  <a:pt x="1332" y="133"/>
                  <a:pt x="1332" y="133"/>
                </a:cubicBezTo>
                <a:lnTo>
                  <a:pt x="1382" y="133"/>
                </a:lnTo>
                <a:close/>
                <a:moveTo>
                  <a:pt x="1475" y="153"/>
                </a:moveTo>
                <a:cubicBezTo>
                  <a:pt x="1475" y="162"/>
                  <a:pt x="1472" y="169"/>
                  <a:pt x="1466" y="174"/>
                </a:cubicBezTo>
                <a:cubicBezTo>
                  <a:pt x="1461" y="180"/>
                  <a:pt x="1453" y="183"/>
                  <a:pt x="1445" y="183"/>
                </a:cubicBezTo>
                <a:cubicBezTo>
                  <a:pt x="1437" y="183"/>
                  <a:pt x="1430" y="180"/>
                  <a:pt x="1424" y="175"/>
                </a:cubicBezTo>
                <a:cubicBezTo>
                  <a:pt x="1418" y="169"/>
                  <a:pt x="1416" y="162"/>
                  <a:pt x="1416" y="153"/>
                </a:cubicBezTo>
                <a:cubicBezTo>
                  <a:pt x="1416" y="145"/>
                  <a:pt x="1418" y="138"/>
                  <a:pt x="1424" y="132"/>
                </a:cubicBezTo>
                <a:cubicBezTo>
                  <a:pt x="1430" y="127"/>
                  <a:pt x="1437" y="124"/>
                  <a:pt x="1445" y="124"/>
                </a:cubicBezTo>
                <a:cubicBezTo>
                  <a:pt x="1454" y="124"/>
                  <a:pt x="1461" y="127"/>
                  <a:pt x="1467" y="132"/>
                </a:cubicBezTo>
                <a:cubicBezTo>
                  <a:pt x="1472" y="138"/>
                  <a:pt x="1475" y="145"/>
                  <a:pt x="1475" y="153"/>
                </a:cubicBezTo>
                <a:close/>
                <a:moveTo>
                  <a:pt x="1468" y="532"/>
                </a:moveTo>
                <a:cubicBezTo>
                  <a:pt x="1422" y="532"/>
                  <a:pt x="1422" y="532"/>
                  <a:pt x="1422" y="532"/>
                </a:cubicBezTo>
                <a:cubicBezTo>
                  <a:pt x="1422" y="247"/>
                  <a:pt x="1422" y="247"/>
                  <a:pt x="1422" y="247"/>
                </a:cubicBezTo>
                <a:cubicBezTo>
                  <a:pt x="1468" y="247"/>
                  <a:pt x="1468" y="247"/>
                  <a:pt x="1468" y="247"/>
                </a:cubicBezTo>
                <a:lnTo>
                  <a:pt x="1468" y="532"/>
                </a:lnTo>
                <a:close/>
                <a:moveTo>
                  <a:pt x="1772" y="532"/>
                </a:moveTo>
                <a:cubicBezTo>
                  <a:pt x="1726" y="532"/>
                  <a:pt x="1726" y="532"/>
                  <a:pt x="1726" y="532"/>
                </a:cubicBezTo>
                <a:cubicBezTo>
                  <a:pt x="1726" y="369"/>
                  <a:pt x="1726" y="369"/>
                  <a:pt x="1726" y="369"/>
                </a:cubicBezTo>
                <a:cubicBezTo>
                  <a:pt x="1726" y="309"/>
                  <a:pt x="1704" y="279"/>
                  <a:pt x="1660" y="279"/>
                </a:cubicBezTo>
                <a:cubicBezTo>
                  <a:pt x="1638" y="279"/>
                  <a:pt x="1619" y="288"/>
                  <a:pt x="1604" y="305"/>
                </a:cubicBezTo>
                <a:cubicBezTo>
                  <a:pt x="1589" y="322"/>
                  <a:pt x="1581" y="343"/>
                  <a:pt x="1581" y="369"/>
                </a:cubicBezTo>
                <a:cubicBezTo>
                  <a:pt x="1581" y="532"/>
                  <a:pt x="1581" y="532"/>
                  <a:pt x="1581" y="532"/>
                </a:cubicBezTo>
                <a:cubicBezTo>
                  <a:pt x="1536" y="532"/>
                  <a:pt x="1536" y="532"/>
                  <a:pt x="1536" y="532"/>
                </a:cubicBezTo>
                <a:cubicBezTo>
                  <a:pt x="1536" y="247"/>
                  <a:pt x="1536" y="247"/>
                  <a:pt x="1536" y="247"/>
                </a:cubicBezTo>
                <a:cubicBezTo>
                  <a:pt x="1581" y="247"/>
                  <a:pt x="1581" y="247"/>
                  <a:pt x="1581" y="247"/>
                </a:cubicBezTo>
                <a:cubicBezTo>
                  <a:pt x="1581" y="294"/>
                  <a:pt x="1581" y="294"/>
                  <a:pt x="1581" y="294"/>
                </a:cubicBezTo>
                <a:cubicBezTo>
                  <a:pt x="1583" y="294"/>
                  <a:pt x="1583" y="294"/>
                  <a:pt x="1583" y="294"/>
                </a:cubicBezTo>
                <a:cubicBezTo>
                  <a:pt x="1604" y="258"/>
                  <a:pt x="1635" y="240"/>
                  <a:pt x="1676" y="240"/>
                </a:cubicBezTo>
                <a:cubicBezTo>
                  <a:pt x="1707" y="240"/>
                  <a:pt x="1731" y="250"/>
                  <a:pt x="1747" y="271"/>
                </a:cubicBezTo>
                <a:cubicBezTo>
                  <a:pt x="1764" y="291"/>
                  <a:pt x="1772" y="320"/>
                  <a:pt x="1772" y="358"/>
                </a:cubicBezTo>
                <a:lnTo>
                  <a:pt x="1772" y="532"/>
                </a:lnTo>
                <a:close/>
                <a:moveTo>
                  <a:pt x="2087" y="532"/>
                </a:moveTo>
                <a:cubicBezTo>
                  <a:pt x="2041" y="532"/>
                  <a:pt x="2041" y="532"/>
                  <a:pt x="2041" y="532"/>
                </a:cubicBezTo>
                <a:cubicBezTo>
                  <a:pt x="2041" y="483"/>
                  <a:pt x="2041" y="483"/>
                  <a:pt x="2041" y="483"/>
                </a:cubicBezTo>
                <a:cubicBezTo>
                  <a:pt x="2040" y="483"/>
                  <a:pt x="2040" y="483"/>
                  <a:pt x="2040" y="483"/>
                </a:cubicBezTo>
                <a:cubicBezTo>
                  <a:pt x="2019" y="520"/>
                  <a:pt x="1986" y="539"/>
                  <a:pt x="1942" y="539"/>
                </a:cubicBezTo>
                <a:cubicBezTo>
                  <a:pt x="1906" y="539"/>
                  <a:pt x="1878" y="526"/>
                  <a:pt x="1856" y="500"/>
                </a:cubicBezTo>
                <a:cubicBezTo>
                  <a:pt x="1835" y="474"/>
                  <a:pt x="1824" y="440"/>
                  <a:pt x="1824" y="396"/>
                </a:cubicBezTo>
                <a:cubicBezTo>
                  <a:pt x="1824" y="349"/>
                  <a:pt x="1836" y="312"/>
                  <a:pt x="1860" y="283"/>
                </a:cubicBezTo>
                <a:cubicBezTo>
                  <a:pt x="1883" y="255"/>
                  <a:pt x="1915" y="240"/>
                  <a:pt x="1955" y="240"/>
                </a:cubicBezTo>
                <a:cubicBezTo>
                  <a:pt x="1993" y="240"/>
                  <a:pt x="2022" y="256"/>
                  <a:pt x="2040" y="286"/>
                </a:cubicBezTo>
                <a:cubicBezTo>
                  <a:pt x="2041" y="286"/>
                  <a:pt x="2041" y="286"/>
                  <a:pt x="2041" y="286"/>
                </a:cubicBezTo>
                <a:cubicBezTo>
                  <a:pt x="2041" y="110"/>
                  <a:pt x="2041" y="110"/>
                  <a:pt x="2041" y="110"/>
                </a:cubicBezTo>
                <a:cubicBezTo>
                  <a:pt x="2087" y="110"/>
                  <a:pt x="2087" y="110"/>
                  <a:pt x="2087" y="110"/>
                </a:cubicBezTo>
                <a:lnTo>
                  <a:pt x="2087" y="532"/>
                </a:lnTo>
                <a:close/>
                <a:moveTo>
                  <a:pt x="2041" y="403"/>
                </a:moveTo>
                <a:cubicBezTo>
                  <a:pt x="2041" y="361"/>
                  <a:pt x="2041" y="361"/>
                  <a:pt x="2041" y="361"/>
                </a:cubicBezTo>
                <a:cubicBezTo>
                  <a:pt x="2041" y="338"/>
                  <a:pt x="2033" y="318"/>
                  <a:pt x="2018" y="303"/>
                </a:cubicBezTo>
                <a:cubicBezTo>
                  <a:pt x="2002" y="287"/>
                  <a:pt x="1983" y="279"/>
                  <a:pt x="1960" y="279"/>
                </a:cubicBezTo>
                <a:cubicBezTo>
                  <a:pt x="1933" y="279"/>
                  <a:pt x="1911" y="289"/>
                  <a:pt x="1895" y="310"/>
                </a:cubicBezTo>
                <a:cubicBezTo>
                  <a:pt x="1879" y="330"/>
                  <a:pt x="1871" y="358"/>
                  <a:pt x="1871" y="394"/>
                </a:cubicBezTo>
                <a:cubicBezTo>
                  <a:pt x="1871" y="427"/>
                  <a:pt x="1879" y="452"/>
                  <a:pt x="1894" y="471"/>
                </a:cubicBezTo>
                <a:cubicBezTo>
                  <a:pt x="1909" y="490"/>
                  <a:pt x="1929" y="500"/>
                  <a:pt x="1955" y="500"/>
                </a:cubicBezTo>
                <a:cubicBezTo>
                  <a:pt x="1980" y="500"/>
                  <a:pt x="2001" y="491"/>
                  <a:pt x="2017" y="473"/>
                </a:cubicBezTo>
                <a:cubicBezTo>
                  <a:pt x="2033" y="454"/>
                  <a:pt x="2041" y="431"/>
                  <a:pt x="2041" y="403"/>
                </a:cubicBezTo>
                <a:close/>
                <a:moveTo>
                  <a:pt x="2425" y="388"/>
                </a:moveTo>
                <a:cubicBezTo>
                  <a:pt x="2425" y="434"/>
                  <a:pt x="2412" y="470"/>
                  <a:pt x="2387" y="497"/>
                </a:cubicBezTo>
                <a:cubicBezTo>
                  <a:pt x="2361" y="525"/>
                  <a:pt x="2327" y="539"/>
                  <a:pt x="2284" y="539"/>
                </a:cubicBezTo>
                <a:cubicBezTo>
                  <a:pt x="2242" y="539"/>
                  <a:pt x="2208" y="525"/>
                  <a:pt x="2183" y="499"/>
                </a:cubicBezTo>
                <a:cubicBezTo>
                  <a:pt x="2158" y="472"/>
                  <a:pt x="2145" y="437"/>
                  <a:pt x="2145" y="393"/>
                </a:cubicBezTo>
                <a:cubicBezTo>
                  <a:pt x="2145" y="346"/>
                  <a:pt x="2158" y="309"/>
                  <a:pt x="2184" y="281"/>
                </a:cubicBezTo>
                <a:cubicBezTo>
                  <a:pt x="2210" y="254"/>
                  <a:pt x="2245" y="240"/>
                  <a:pt x="2290" y="240"/>
                </a:cubicBezTo>
                <a:cubicBezTo>
                  <a:pt x="2332" y="240"/>
                  <a:pt x="2366" y="253"/>
                  <a:pt x="2389" y="280"/>
                </a:cubicBezTo>
                <a:cubicBezTo>
                  <a:pt x="2413" y="306"/>
                  <a:pt x="2425" y="342"/>
                  <a:pt x="2425" y="388"/>
                </a:cubicBezTo>
                <a:close/>
                <a:moveTo>
                  <a:pt x="2379" y="390"/>
                </a:moveTo>
                <a:cubicBezTo>
                  <a:pt x="2379" y="354"/>
                  <a:pt x="2371" y="327"/>
                  <a:pt x="2355" y="308"/>
                </a:cubicBezTo>
                <a:cubicBezTo>
                  <a:pt x="2339" y="289"/>
                  <a:pt x="2316" y="279"/>
                  <a:pt x="2287" y="279"/>
                </a:cubicBezTo>
                <a:cubicBezTo>
                  <a:pt x="2258" y="279"/>
                  <a:pt x="2234" y="289"/>
                  <a:pt x="2217" y="308"/>
                </a:cubicBezTo>
                <a:cubicBezTo>
                  <a:pt x="2200" y="328"/>
                  <a:pt x="2192" y="356"/>
                  <a:pt x="2192" y="391"/>
                </a:cubicBezTo>
                <a:cubicBezTo>
                  <a:pt x="2192" y="425"/>
                  <a:pt x="2200" y="452"/>
                  <a:pt x="2218" y="471"/>
                </a:cubicBezTo>
                <a:cubicBezTo>
                  <a:pt x="2235" y="490"/>
                  <a:pt x="2258" y="500"/>
                  <a:pt x="2287" y="500"/>
                </a:cubicBezTo>
                <a:cubicBezTo>
                  <a:pt x="2317" y="500"/>
                  <a:pt x="2339" y="490"/>
                  <a:pt x="2355" y="471"/>
                </a:cubicBezTo>
                <a:cubicBezTo>
                  <a:pt x="2371" y="453"/>
                  <a:pt x="2379" y="425"/>
                  <a:pt x="2379" y="390"/>
                </a:cubicBezTo>
                <a:close/>
                <a:moveTo>
                  <a:pt x="2842" y="247"/>
                </a:moveTo>
                <a:cubicBezTo>
                  <a:pt x="2757" y="532"/>
                  <a:pt x="2757" y="532"/>
                  <a:pt x="2757" y="532"/>
                </a:cubicBezTo>
                <a:cubicBezTo>
                  <a:pt x="2710" y="532"/>
                  <a:pt x="2710" y="532"/>
                  <a:pt x="2710" y="532"/>
                </a:cubicBezTo>
                <a:cubicBezTo>
                  <a:pt x="2651" y="328"/>
                  <a:pt x="2651" y="328"/>
                  <a:pt x="2651" y="328"/>
                </a:cubicBezTo>
                <a:cubicBezTo>
                  <a:pt x="2649" y="321"/>
                  <a:pt x="2648" y="312"/>
                  <a:pt x="2647" y="302"/>
                </a:cubicBezTo>
                <a:cubicBezTo>
                  <a:pt x="2646" y="302"/>
                  <a:pt x="2646" y="302"/>
                  <a:pt x="2646" y="302"/>
                </a:cubicBezTo>
                <a:cubicBezTo>
                  <a:pt x="2645" y="308"/>
                  <a:pt x="2643" y="317"/>
                  <a:pt x="2640" y="328"/>
                </a:cubicBezTo>
                <a:cubicBezTo>
                  <a:pt x="2576" y="532"/>
                  <a:pt x="2576" y="532"/>
                  <a:pt x="2576" y="532"/>
                </a:cubicBezTo>
                <a:cubicBezTo>
                  <a:pt x="2531" y="532"/>
                  <a:pt x="2531" y="532"/>
                  <a:pt x="2531" y="532"/>
                </a:cubicBezTo>
                <a:cubicBezTo>
                  <a:pt x="2445" y="247"/>
                  <a:pt x="2445" y="247"/>
                  <a:pt x="2445" y="247"/>
                </a:cubicBezTo>
                <a:cubicBezTo>
                  <a:pt x="2493" y="247"/>
                  <a:pt x="2493" y="247"/>
                  <a:pt x="2493" y="247"/>
                </a:cubicBezTo>
                <a:cubicBezTo>
                  <a:pt x="2551" y="461"/>
                  <a:pt x="2551" y="461"/>
                  <a:pt x="2551" y="461"/>
                </a:cubicBezTo>
                <a:cubicBezTo>
                  <a:pt x="2553" y="469"/>
                  <a:pt x="2554" y="477"/>
                  <a:pt x="2555" y="487"/>
                </a:cubicBezTo>
                <a:cubicBezTo>
                  <a:pt x="2557" y="487"/>
                  <a:pt x="2557" y="487"/>
                  <a:pt x="2557" y="487"/>
                </a:cubicBezTo>
                <a:cubicBezTo>
                  <a:pt x="2558" y="480"/>
                  <a:pt x="2559" y="471"/>
                  <a:pt x="2563" y="461"/>
                </a:cubicBezTo>
                <a:cubicBezTo>
                  <a:pt x="2628" y="247"/>
                  <a:pt x="2628" y="247"/>
                  <a:pt x="2628" y="247"/>
                </a:cubicBezTo>
                <a:cubicBezTo>
                  <a:pt x="2670" y="247"/>
                  <a:pt x="2670" y="247"/>
                  <a:pt x="2670" y="247"/>
                </a:cubicBezTo>
                <a:cubicBezTo>
                  <a:pt x="2729" y="462"/>
                  <a:pt x="2729" y="462"/>
                  <a:pt x="2729" y="462"/>
                </a:cubicBezTo>
                <a:cubicBezTo>
                  <a:pt x="2731" y="469"/>
                  <a:pt x="2732" y="477"/>
                  <a:pt x="2733" y="487"/>
                </a:cubicBezTo>
                <a:cubicBezTo>
                  <a:pt x="2735" y="487"/>
                  <a:pt x="2735" y="487"/>
                  <a:pt x="2735" y="487"/>
                </a:cubicBezTo>
                <a:cubicBezTo>
                  <a:pt x="2735" y="478"/>
                  <a:pt x="2737" y="470"/>
                  <a:pt x="2739" y="462"/>
                </a:cubicBezTo>
                <a:cubicBezTo>
                  <a:pt x="2797" y="247"/>
                  <a:pt x="2797" y="247"/>
                  <a:pt x="2797" y="247"/>
                </a:cubicBezTo>
                <a:lnTo>
                  <a:pt x="2842" y="247"/>
                </a:lnTo>
                <a:close/>
                <a:moveTo>
                  <a:pt x="3039" y="456"/>
                </a:moveTo>
                <a:cubicBezTo>
                  <a:pt x="3039" y="480"/>
                  <a:pt x="3029" y="500"/>
                  <a:pt x="3010" y="516"/>
                </a:cubicBezTo>
                <a:cubicBezTo>
                  <a:pt x="2991" y="531"/>
                  <a:pt x="2966" y="539"/>
                  <a:pt x="2935" y="539"/>
                </a:cubicBezTo>
                <a:cubicBezTo>
                  <a:pt x="2908" y="539"/>
                  <a:pt x="2884" y="533"/>
                  <a:pt x="2864" y="521"/>
                </a:cubicBezTo>
                <a:cubicBezTo>
                  <a:pt x="2864" y="473"/>
                  <a:pt x="2864" y="473"/>
                  <a:pt x="2864" y="473"/>
                </a:cubicBezTo>
                <a:cubicBezTo>
                  <a:pt x="2886" y="491"/>
                  <a:pt x="2911" y="500"/>
                  <a:pt x="2938" y="500"/>
                </a:cubicBezTo>
                <a:cubicBezTo>
                  <a:pt x="2974" y="500"/>
                  <a:pt x="2992" y="487"/>
                  <a:pt x="2992" y="460"/>
                </a:cubicBezTo>
                <a:cubicBezTo>
                  <a:pt x="2992" y="449"/>
                  <a:pt x="2989" y="441"/>
                  <a:pt x="2982" y="434"/>
                </a:cubicBezTo>
                <a:cubicBezTo>
                  <a:pt x="2975" y="427"/>
                  <a:pt x="2959" y="418"/>
                  <a:pt x="2934" y="406"/>
                </a:cubicBezTo>
                <a:cubicBezTo>
                  <a:pt x="2908" y="396"/>
                  <a:pt x="2891" y="384"/>
                  <a:pt x="2880" y="372"/>
                </a:cubicBezTo>
                <a:cubicBezTo>
                  <a:pt x="2870" y="360"/>
                  <a:pt x="2865" y="343"/>
                  <a:pt x="2865" y="323"/>
                </a:cubicBezTo>
                <a:cubicBezTo>
                  <a:pt x="2865" y="299"/>
                  <a:pt x="2874" y="280"/>
                  <a:pt x="2893" y="264"/>
                </a:cubicBezTo>
                <a:cubicBezTo>
                  <a:pt x="2912" y="248"/>
                  <a:pt x="2936" y="240"/>
                  <a:pt x="2965" y="240"/>
                </a:cubicBezTo>
                <a:cubicBezTo>
                  <a:pt x="2987" y="240"/>
                  <a:pt x="3008" y="245"/>
                  <a:pt x="3026" y="254"/>
                </a:cubicBezTo>
                <a:cubicBezTo>
                  <a:pt x="3026" y="299"/>
                  <a:pt x="3026" y="299"/>
                  <a:pt x="3026" y="299"/>
                </a:cubicBezTo>
                <a:cubicBezTo>
                  <a:pt x="3007" y="286"/>
                  <a:pt x="2986" y="279"/>
                  <a:pt x="2961" y="279"/>
                </a:cubicBezTo>
                <a:cubicBezTo>
                  <a:pt x="2946" y="279"/>
                  <a:pt x="2934" y="283"/>
                  <a:pt x="2925" y="290"/>
                </a:cubicBezTo>
                <a:cubicBezTo>
                  <a:pt x="2916" y="298"/>
                  <a:pt x="2911" y="307"/>
                  <a:pt x="2911" y="319"/>
                </a:cubicBezTo>
                <a:cubicBezTo>
                  <a:pt x="2911" y="332"/>
                  <a:pt x="2915" y="341"/>
                  <a:pt x="2922" y="348"/>
                </a:cubicBezTo>
                <a:cubicBezTo>
                  <a:pt x="2929" y="355"/>
                  <a:pt x="2943" y="363"/>
                  <a:pt x="2965" y="372"/>
                </a:cubicBezTo>
                <a:cubicBezTo>
                  <a:pt x="2993" y="383"/>
                  <a:pt x="3012" y="396"/>
                  <a:pt x="3022" y="408"/>
                </a:cubicBezTo>
                <a:cubicBezTo>
                  <a:pt x="3033" y="421"/>
                  <a:pt x="3039" y="437"/>
                  <a:pt x="3039" y="456"/>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8530306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89"/>
          </a:xfrm>
        </p:spPr>
        <p:txBody>
          <a:bodyPr/>
          <a:lstStyle/>
          <a:p>
            <a:r>
              <a:rPr lang="en-US"/>
              <a:t>Click to edit Master title style</a:t>
            </a:r>
          </a:p>
        </p:txBody>
      </p:sp>
      <p:sp>
        <p:nvSpPr>
          <p:cNvPr id="3" name="Subtitle 2"/>
          <p:cNvSpPr>
            <a:spLocks noGrp="1"/>
          </p:cNvSpPr>
          <p:nvPr>
            <p:ph type="subTitle" idx="1"/>
          </p:nvPr>
        </p:nvSpPr>
        <p:spPr>
          <a:xfrm>
            <a:off x="1865471" y="3963564"/>
            <a:ext cx="8705533" cy="738664"/>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a:t>Click to edit Master subtitle style</a:t>
            </a:r>
          </a:p>
        </p:txBody>
      </p:sp>
      <p:sp>
        <p:nvSpPr>
          <p:cNvPr id="8" name="TextBox 7"/>
          <p:cNvSpPr txBox="1"/>
          <p:nvPr userDrawn="1"/>
        </p:nvSpPr>
        <p:spPr>
          <a:xfrm>
            <a:off x="254982" y="6469062"/>
            <a:ext cx="1848455" cy="4616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Segoe UI"/>
                <a:ea typeface="+mn-ea"/>
                <a:cs typeface="+mn-cs"/>
              </a:rPr>
              <a:t>Microsoft confidential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333037" y="6399121"/>
            <a:ext cx="1475175" cy="316003"/>
          </a:xfrm>
          <a:prstGeom prst="rect">
            <a:avLst/>
          </a:prstGeom>
        </p:spPr>
      </p:pic>
    </p:spTree>
    <p:extLst>
      <p:ext uri="{BB962C8B-B14F-4D97-AF65-F5344CB8AC3E}">
        <p14:creationId xmlns:p14="http://schemas.microsoft.com/office/powerpoint/2010/main" val="32147711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16930419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36927104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a:t>Click to edit Master title style</a:t>
            </a:r>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2294192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6" cy="6994525"/>
          </a:xfrm>
          <a:prstGeom prst="rect">
            <a:avLst/>
          </a:prstGeom>
        </p:spPr>
      </p:pic>
      <p:sp>
        <p:nvSpPr>
          <p:cNvPr id="6" name="Rectangle 5"/>
          <p:cNvSpPr/>
          <p:nvPr userDrawn="1"/>
        </p:nvSpPr>
        <p:spPr bwMode="auto">
          <a:xfrm>
            <a:off x="4846638" y="1209973"/>
            <a:ext cx="7315200" cy="457329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846638" y="1209973"/>
            <a:ext cx="7315199" cy="4573290"/>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1594122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5008"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5965"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37408400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a:t>Click to edit Master title style</a:t>
            </a:r>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18654156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25558767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41371887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41585573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29132630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40730842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34272989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9875" y="464538"/>
            <a:ext cx="10412041" cy="1148235"/>
          </a:xfrm>
        </p:spPr>
        <p:txBody>
          <a:bodyPr anchor="ctr">
            <a:normAutofit/>
          </a:bodyPr>
          <a:lstStyle>
            <a:lvl1pPr algn="l">
              <a:defRPr sz="4896"/>
            </a:lvl1pPr>
          </a:lstStyle>
          <a:p>
            <a:r>
              <a:rPr lang="en-US" dirty="0"/>
              <a:t>Click to edit Master title style</a:t>
            </a:r>
          </a:p>
        </p:txBody>
      </p:sp>
    </p:spTree>
    <p:extLst>
      <p:ext uri="{BB962C8B-B14F-4D97-AF65-F5344CB8AC3E}">
        <p14:creationId xmlns:p14="http://schemas.microsoft.com/office/powerpoint/2010/main" val="10972830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Fact Layout_Accent Color 2">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a:t>Click to edit Master title style</a:t>
            </a:r>
            <a:endParaRPr lang="en-US" dirty="0"/>
          </a:p>
        </p:txBody>
      </p:sp>
    </p:spTree>
    <p:extLst>
      <p:ext uri="{BB962C8B-B14F-4D97-AF65-F5344CB8AC3E}">
        <p14:creationId xmlns:p14="http://schemas.microsoft.com/office/powerpoint/2010/main" val="4785487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 Photo_Option">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875" y="1"/>
            <a:ext cx="12452351" cy="7001475"/>
          </a:xfrm>
          <a:prstGeom prst="rect">
            <a:avLst/>
          </a:prstGeom>
        </p:spPr>
      </p:pic>
      <p:sp>
        <p:nvSpPr>
          <p:cNvPr id="2" name="Rectangle 1"/>
          <p:cNvSpPr/>
          <p:nvPr/>
        </p:nvSpPr>
        <p:spPr bwMode="auto">
          <a:xfrm>
            <a:off x="271398" y="1490363"/>
            <a:ext cx="6404040" cy="3561363"/>
          </a:xfrm>
          <a:prstGeom prst="rect">
            <a:avLst/>
          </a:prstGeom>
          <a:solidFill>
            <a:srgbClr val="850A51">
              <a:alpha val="86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74703" y="1490362"/>
            <a:ext cx="6400736" cy="1828800"/>
          </a:xfrm>
          <a:noFill/>
        </p:spPr>
        <p:txBody>
          <a:bodyPr lIns="146304" tIns="91440" rIns="146304" bIns="91440" anchor="t" anchorCtr="0"/>
          <a:lstStyle>
            <a:lvl1pPr>
              <a:defRPr sz="5399" spc="-100" baseline="0">
                <a:gradFill>
                  <a:gsLst>
                    <a:gs pos="64646">
                      <a:srgbClr val="FFFFFF"/>
                    </a:gs>
                    <a:gs pos="4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319143"/>
            <a:ext cx="6402388" cy="1732583"/>
          </a:xfrm>
        </p:spPr>
        <p:txBody>
          <a:bodyPr tIns="109728" bIns="109728">
            <a:noAutofit/>
          </a:bodyPr>
          <a:lstStyle>
            <a:lvl1pPr marL="0" indent="0">
              <a:spcBef>
                <a:spcPts val="0"/>
              </a:spcBef>
              <a:buNone/>
              <a:defRPr sz="3199">
                <a:gradFill>
                  <a:gsLst>
                    <a:gs pos="64646">
                      <a:srgbClr val="FFFFFF"/>
                    </a:gs>
                    <a:gs pos="45000">
                      <a:srgbClr val="FFFFFF"/>
                    </a:gs>
                  </a:gsLst>
                  <a:lin ang="5400000" scaled="0"/>
                </a:gradFill>
              </a:defRPr>
            </a:lvl1pPr>
          </a:lstStyle>
          <a:p>
            <a:pPr lvl="0"/>
            <a:r>
              <a:rPr lang="en-US" dirty="0"/>
              <a:t>Speaker Name</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bwMode="invGray">
          <a:xfrm>
            <a:off x="477838" y="6149779"/>
            <a:ext cx="1698171" cy="364883"/>
          </a:xfrm>
          <a:prstGeom prst="rect">
            <a:avLst/>
          </a:prstGeom>
        </p:spPr>
      </p:pic>
    </p:spTree>
    <p:extLst>
      <p:ext uri="{BB962C8B-B14F-4D97-AF65-F5344CB8AC3E}">
        <p14:creationId xmlns:p14="http://schemas.microsoft.com/office/powerpoint/2010/main" val="2473665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399" spc="-100" baseline="0">
                <a:gradFill>
                  <a:gsLst>
                    <a:gs pos="91000">
                      <a:schemeClr val="tx1"/>
                    </a:gs>
                    <a:gs pos="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2" y="3955786"/>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invGray">
          <a:xfrm>
            <a:off x="457201" y="6149341"/>
            <a:ext cx="1707455" cy="365760"/>
          </a:xfrm>
          <a:prstGeom prst="rect">
            <a:avLst/>
          </a:prstGeom>
        </p:spPr>
      </p:pic>
      <p:sp>
        <p:nvSpPr>
          <p:cNvPr id="8" name="Rectangle 7"/>
          <p:cNvSpPr/>
          <p:nvPr/>
        </p:nvSpPr>
        <p:spPr bwMode="auto">
          <a:xfrm>
            <a:off x="457200" y="479426"/>
            <a:ext cx="2101978" cy="401541"/>
          </a:xfrm>
          <a:prstGeom prst="rect">
            <a:avLst/>
          </a:prstGeom>
          <a:noFill/>
          <a:ln w="6350" cap="sq">
            <a:solidFill>
              <a:schemeClr val="tx1"/>
            </a:solidFill>
            <a:prstDash val="sysDash"/>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2800" b="0" i="0" u="none" strike="noStrike" kern="1200" cap="none" spc="0" normalizeH="0" baseline="0" noProof="0" dirty="0">
                <a:ln>
                  <a:noFill/>
                </a:ln>
                <a:gradFill>
                  <a:gsLst>
                    <a:gs pos="51515">
                      <a:srgbClr val="FFFFFF"/>
                    </a:gs>
                    <a:gs pos="43000">
                      <a:srgbClr val="FFFFFF"/>
                    </a:gs>
                  </a:gsLst>
                  <a:lin ang="5400000" scaled="1"/>
                </a:gradFill>
                <a:effectLst/>
                <a:uLnTx/>
                <a:uFillTx/>
                <a:latin typeface="Segoe UI"/>
                <a:ea typeface="Segoe UI" pitchFamily="34" charset="0"/>
                <a:cs typeface="Segoe UI" pitchFamily="34" charset="0"/>
              </a:rPr>
              <a:t>Product logo</a:t>
            </a:r>
          </a:p>
        </p:txBody>
      </p:sp>
      <p:sp>
        <p:nvSpPr>
          <p:cNvPr id="10" name="Rectangle 9"/>
          <p:cNvSpPr/>
          <p:nvPr/>
        </p:nvSpPr>
        <p:spPr bwMode="auto">
          <a:xfrm>
            <a:off x="457200" y="880968"/>
            <a:ext cx="2101978" cy="277098"/>
          </a:xfrm>
          <a:prstGeom prst="rect">
            <a:avLst/>
          </a:prstGeom>
          <a:noFill/>
          <a:ln w="6350" cap="sq">
            <a:no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r>
              <a:rPr kumimoji="0" lang="en-US" sz="1399" b="0" i="0" u="none" strike="noStrike" kern="1200" cap="none" spc="0" normalizeH="0" baseline="0" noProof="0" dirty="0">
                <a:ln>
                  <a:noFill/>
                </a:ln>
                <a:gradFill>
                  <a:gsLst>
                    <a:gs pos="51515">
                      <a:srgbClr val="FFFFFF"/>
                    </a:gs>
                    <a:gs pos="43000">
                      <a:srgbClr val="FFFFFF"/>
                    </a:gs>
                  </a:gsLst>
                  <a:lin ang="5400000" scaled="1"/>
                </a:gradFill>
                <a:effectLst/>
                <a:uLnTx/>
                <a:uFillTx/>
                <a:latin typeface="Segoe UI"/>
                <a:ea typeface="Segoe UI" pitchFamily="34" charset="0"/>
                <a:cs typeface="Segoe UI" pitchFamily="34" charset="0"/>
              </a:rPr>
              <a:t>Update on slide master</a:t>
            </a:r>
          </a:p>
        </p:txBody>
      </p:sp>
    </p:spTree>
    <p:extLst>
      <p:ext uri="{BB962C8B-B14F-4D97-AF65-F5344CB8AC3E}">
        <p14:creationId xmlns:p14="http://schemas.microsoft.com/office/powerpoint/2010/main" val="2080252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005901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9101841"/>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519612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9250968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376455483"/>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10058401" cy="794064"/>
          </a:xfrm>
          <a:noFill/>
        </p:spPr>
        <p:txBody>
          <a:bodyPr lIns="182880" tIns="146304" rIns="182880" bIns="146304">
            <a:sp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445909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0635411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4732280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9233982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28412656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63901360"/>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16014284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151266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660537"/>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481312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34887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7461620"/>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9" y="6292889"/>
            <a:ext cx="11856403"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2014 Microsoft Corporation. All rights reserved. </a:t>
            </a: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87303825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07499900"/>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319"/>
            <a:ext cx="12436476" cy="6994844"/>
          </a:xfrm>
          <a:prstGeom prst="rect">
            <a:avLst/>
          </a:prstGeom>
        </p:spPr>
      </p:pic>
      <p:grpSp>
        <p:nvGrpSpPr>
          <p:cNvPr id="9" name="Group 8"/>
          <p:cNvGrpSpPr/>
          <p:nvPr userDrawn="1"/>
        </p:nvGrpSpPr>
        <p:grpSpPr bwMode="gray">
          <a:xfrm>
            <a:off x="274638" y="2125663"/>
            <a:ext cx="4572000" cy="4572000"/>
            <a:chOff x="274638" y="2125663"/>
            <a:chExt cx="4572000" cy="4572000"/>
          </a:xfrm>
        </p:grpSpPr>
        <p:sp>
          <p:nvSpPr>
            <p:cNvPr id="10" name="Rectangle 9"/>
            <p:cNvSpPr/>
            <p:nvPr userDrawn="1"/>
          </p:nvSpPr>
          <p:spPr bwMode="gray">
            <a:xfrm>
              <a:off x="274638" y="2125663"/>
              <a:ext cx="4572000"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77295" y="2857189"/>
              <a:ext cx="3590428" cy="3657600"/>
            </a:xfrm>
            <a:prstGeom prst="rect">
              <a:avLst/>
            </a:prstGeom>
          </p:spPr>
        </p:pic>
      </p:gr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0426344" y="490360"/>
            <a:ext cx="1552931" cy="332660"/>
          </a:xfrm>
          <a:prstGeom prst="rect">
            <a:avLst/>
          </a:prstGeom>
        </p:spPr>
      </p:pic>
    </p:spTree>
    <p:extLst>
      <p:ext uri="{BB962C8B-B14F-4D97-AF65-F5344CB8AC3E}">
        <p14:creationId xmlns:p14="http://schemas.microsoft.com/office/powerpoint/2010/main" val="2021077150"/>
      </p:ext>
    </p:extLst>
  </p:cSld>
  <p:clrMapOvr>
    <a:masterClrMapping/>
  </p:clrMapOvr>
  <p:transition>
    <p:fade/>
  </p:transition>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18" name="Rectangle 17"/>
          <p:cNvSpPr/>
          <p:nvPr userDrawn="1"/>
        </p:nvSpPr>
        <p:spPr bwMode="gray">
          <a:xfrm>
            <a:off x="274638" y="3055303"/>
            <a:ext cx="6400800" cy="365760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3040062"/>
            <a:ext cx="6402388"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a:t>Presentation title</a:t>
            </a:r>
          </a:p>
        </p:txBody>
      </p:sp>
      <p:sp>
        <p:nvSpPr>
          <p:cNvPr id="3" name="Text Placeholder 2"/>
          <p:cNvSpPr>
            <a:spLocks noGrp="1"/>
          </p:cNvSpPr>
          <p:nvPr>
            <p:ph type="body" sz="quarter" idx="14" hasCustomPrompt="1"/>
          </p:nvPr>
        </p:nvSpPr>
        <p:spPr bwMode="ltGray">
          <a:xfrm>
            <a:off x="274638" y="5143184"/>
            <a:ext cx="6400800"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72697" y="482453"/>
            <a:ext cx="1552931" cy="332660"/>
          </a:xfrm>
          <a:prstGeom prst="rect">
            <a:avLst/>
          </a:prstGeom>
        </p:spPr>
      </p:pic>
      <p:grpSp>
        <p:nvGrpSpPr>
          <p:cNvPr id="10" name="Group 9"/>
          <p:cNvGrpSpPr/>
          <p:nvPr userDrawn="1"/>
        </p:nvGrpSpPr>
        <p:grpSpPr bwMode="gray">
          <a:xfrm>
            <a:off x="6675438" y="3969703"/>
            <a:ext cx="2743200" cy="2743200"/>
            <a:chOff x="274638" y="2125663"/>
            <a:chExt cx="4572000" cy="4572000"/>
          </a:xfrm>
        </p:grpSpPr>
        <p:sp>
          <p:nvSpPr>
            <p:cNvPr id="12" name="Rectangle 11"/>
            <p:cNvSpPr/>
            <p:nvPr userDrawn="1"/>
          </p:nvSpPr>
          <p:spPr bwMode="gray">
            <a:xfrm>
              <a:off x="274638" y="2125663"/>
              <a:ext cx="4572000" cy="457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578908" y="3015191"/>
              <a:ext cx="3607150" cy="3352800"/>
            </a:xfrm>
            <a:prstGeom prst="rect">
              <a:avLst/>
            </a:prstGeom>
          </p:spPr>
        </p:pic>
      </p:grpSp>
    </p:spTree>
    <p:extLst>
      <p:ext uri="{BB962C8B-B14F-4D97-AF65-F5344CB8AC3E}">
        <p14:creationId xmlns:p14="http://schemas.microsoft.com/office/powerpoint/2010/main" val="6716849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6" cy="6994525"/>
          </a:xfrm>
          <a:prstGeom prst="rect">
            <a:avLst/>
          </a:prstGeom>
        </p:spPr>
      </p:pic>
      <p:sp>
        <p:nvSpPr>
          <p:cNvPr id="6" name="Rectangle 5"/>
          <p:cNvSpPr/>
          <p:nvPr userDrawn="1"/>
        </p:nvSpPr>
        <p:spPr bwMode="auto">
          <a:xfrm>
            <a:off x="4846638" y="1209973"/>
            <a:ext cx="7315200" cy="457329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846638" y="1209973"/>
            <a:ext cx="73136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4847070" y="3954463"/>
            <a:ext cx="7314768"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90747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436476" cy="6994525"/>
          </a:xfrm>
          <a:prstGeom prst="rect">
            <a:avLst/>
          </a:prstGeom>
        </p:spPr>
      </p:pic>
      <p:sp>
        <p:nvSpPr>
          <p:cNvPr id="6" name="Rectangle 5"/>
          <p:cNvSpPr/>
          <p:nvPr userDrawn="1"/>
        </p:nvSpPr>
        <p:spPr bwMode="auto">
          <a:xfrm>
            <a:off x="4846638" y="1209973"/>
            <a:ext cx="7315200" cy="457329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4846638" y="1209973"/>
            <a:ext cx="7315199" cy="4573290"/>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3497850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20163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7903799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8693570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04561374"/>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0259017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7644860"/>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1537905"/>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3530763"/>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54462105"/>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19471125"/>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4303036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4662030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a:t>Click to edit Master title style</a:t>
            </a:r>
            <a:endParaRPr lang="en-US" dirty="0"/>
          </a:p>
        </p:txBody>
      </p:sp>
    </p:spTree>
    <p:extLst>
      <p:ext uri="{BB962C8B-B14F-4D97-AF65-F5344CB8AC3E}">
        <p14:creationId xmlns:p14="http://schemas.microsoft.com/office/powerpoint/2010/main" val="2661538912"/>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a:t>Click to edit Master title style</a:t>
            </a:r>
            <a:endParaRPr lang="en-US" dirty="0"/>
          </a:p>
        </p:txBody>
      </p:sp>
    </p:spTree>
    <p:extLst>
      <p:ext uri="{BB962C8B-B14F-4D97-AF65-F5344CB8AC3E}">
        <p14:creationId xmlns:p14="http://schemas.microsoft.com/office/powerpoint/2010/main" val="2548981093"/>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a:t>Click to edit Master title style</a:t>
            </a:r>
            <a:endParaRPr lang="en-US" dirty="0"/>
          </a:p>
        </p:txBody>
      </p:sp>
    </p:spTree>
    <p:extLst>
      <p:ext uri="{BB962C8B-B14F-4D97-AF65-F5344CB8AC3E}">
        <p14:creationId xmlns:p14="http://schemas.microsoft.com/office/powerpoint/2010/main" val="37466379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227630385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lumMod val="75000"/>
          </a:schemeClr>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337215697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2844678831"/>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4098231108"/>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50-50 Lef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74770239"/>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61503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46276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684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835803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8516748"/>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image" Target="../media/image10.png"/><Relationship Id="rId4" Type="http://schemas.openxmlformats.org/officeDocument/2006/relationships/slideLayout" Target="../slideLayouts/slideLayout33.xml"/><Relationship Id="rId9"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image" Target="../media/image16.png"/><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image" Target="../media/image1.png"/><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theme" Target="../theme/theme5.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31">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130" r:id="rId5"/>
    <p:sldLayoutId id="2147484101" r:id="rId6"/>
    <p:sldLayoutId id="2147484102" r:id="rId7"/>
    <p:sldLayoutId id="2147484098" r:id="rId8"/>
    <p:sldLayoutId id="2147484212" r:id="rId9"/>
    <p:sldLayoutId id="2147484086" r:id="rId10"/>
    <p:sldLayoutId id="2147484211" r:id="rId11"/>
    <p:sldLayoutId id="2147484100" r:id="rId12"/>
    <p:sldLayoutId id="2147484213" r:id="rId13"/>
    <p:sldLayoutId id="2147484089" r:id="rId14"/>
    <p:sldLayoutId id="2147484215" r:id="rId15"/>
    <p:sldLayoutId id="2147484092" r:id="rId16"/>
    <p:sldLayoutId id="2147484190" r:id="rId17"/>
    <p:sldLayoutId id="2147484195" r:id="rId18"/>
    <p:sldLayoutId id="2147484209" r:id="rId19"/>
    <p:sldLayoutId id="2147484196" r:id="rId20"/>
    <p:sldLayoutId id="2147484208" r:id="rId21"/>
    <p:sldLayoutId id="2147484192" r:id="rId22"/>
    <p:sldLayoutId id="2147484189" r:id="rId23"/>
    <p:sldLayoutId id="2147484194" r:id="rId24"/>
    <p:sldLayoutId id="2147484093" r:id="rId25"/>
    <p:sldLayoutId id="2147484127" r:id="rId26"/>
    <p:sldLayoutId id="2147484128" r:id="rId27"/>
    <p:sldLayoutId id="2147484129" r:id="rId28"/>
    <p:sldLayoutId id="2147484203" r:id="rId29"/>
  </p:sldLayoutIdLst>
  <p:transition>
    <p:fade/>
  </p:transition>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1868204"/>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rot="5400000">
            <a:off x="9584879" y="2902196"/>
            <a:ext cx="6627287" cy="727646"/>
          </a:xfrm>
          <a:prstGeom prst="rect">
            <a:avLst/>
          </a:prstGeom>
        </p:spPr>
      </p:pic>
      <p:pic>
        <p:nvPicPr>
          <p:cNvPr id="6" name="Picture 5"/>
          <p:cNvPicPr>
            <a:picLocks noChangeAspect="1"/>
          </p:cNvPicPr>
          <p:nvPr userDrawn="1"/>
        </p:nvPicPr>
        <p:blipFill rotWithShape="1">
          <a:blip r:embed="rId10">
            <a:extLst>
              <a:ext uri="{28A0092B-C50C-407E-A947-70E740481C1C}">
                <a14:useLocalDpi xmlns:a14="http://schemas.microsoft.com/office/drawing/2010/main" val="0"/>
              </a:ext>
            </a:extLst>
          </a:blip>
          <a:srcRect/>
          <a:stretch/>
        </p:blipFill>
        <p:spPr>
          <a:xfrm rot="5400000">
            <a:off x="11190934" y="2023787"/>
            <a:ext cx="4422858" cy="280033"/>
          </a:xfrm>
          <a:prstGeom prst="rect">
            <a:avLst/>
          </a:prstGeom>
        </p:spPr>
      </p:pic>
    </p:spTree>
    <p:extLst>
      <p:ext uri="{BB962C8B-B14F-4D97-AF65-F5344CB8AC3E}">
        <p14:creationId xmlns:p14="http://schemas.microsoft.com/office/powerpoint/2010/main" val="3278715681"/>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Lst>
  <p:transition>
    <p:fade/>
  </p:transition>
  <p:txStyles>
    <p:titleStyle>
      <a:lvl1pPr algn="l" defTabSz="932742" rtl="0" eaLnBrk="1" latinLnBrk="0" hangingPunct="1">
        <a:lnSpc>
          <a:spcPct val="90000"/>
        </a:lnSpc>
        <a:spcBef>
          <a:spcPct val="0"/>
        </a:spcBef>
        <a:buNone/>
        <a:defRPr lang="en-US" sz="4400" b="0" kern="1200" cap="none" spc="-102" baseline="0" dirty="0" smtClean="0">
          <a:ln w="3175">
            <a:noFill/>
          </a:ln>
          <a:gradFill>
            <a:gsLst>
              <a:gs pos="1250">
                <a:schemeClr val="accent1"/>
              </a:gs>
              <a:gs pos="100000">
                <a:schemeClr val="accent1"/>
              </a:gs>
            </a:gsLst>
            <a:lin ang="5400000" scaled="0"/>
          </a:gradFill>
          <a:effectLst/>
          <a:latin typeface="Segoe UI Light" panose="020B0502040204020203" pitchFamily="34" charset="0"/>
          <a:ea typeface="+mn-ea"/>
          <a:cs typeface="Segoe UI Light" panose="020B0502040204020203"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6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defRPr/>
            </a:pPr>
            <a:fld id="{E0C5D73A-08DF-4707-91F9-3FDADA52B52A}" type="datetimeFigureOut">
              <a:rPr lang="en-US" smtClean="0">
                <a:solidFill>
                  <a:prstClr val="black">
                    <a:tint val="75000"/>
                  </a:prstClr>
                </a:solidFill>
              </a:rPr>
              <a:pPr defTabSz="932597">
                <a:defRPr/>
              </a:pPr>
              <a:t>08/02/2016</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defRPr/>
            </a:pPr>
            <a:fld id="{0B799C9A-F499-4E09-9A20-854DBB19DCDF}" type="slidenum">
              <a:rPr lang="en-US" smtClean="0">
                <a:solidFill>
                  <a:prstClr val="black">
                    <a:tint val="75000"/>
                  </a:prstClr>
                </a:solidFill>
              </a:rPr>
              <a:pPr defTabSz="932597">
                <a:defRPr/>
              </a:pPr>
              <a:t>‹#›</a:t>
            </a:fld>
            <a:endParaRPr lang="en-US">
              <a:solidFill>
                <a:prstClr val="black">
                  <a:tint val="75000"/>
                </a:prstClr>
              </a:solidFill>
            </a:endParaRPr>
          </a:p>
        </p:txBody>
      </p:sp>
    </p:spTree>
    <p:extLst>
      <p:ext uri="{BB962C8B-B14F-4D97-AF65-F5344CB8AC3E}">
        <p14:creationId xmlns:p14="http://schemas.microsoft.com/office/powerpoint/2010/main" val="608623248"/>
      </p:ext>
    </p:extLst>
  </p:cSld>
  <p:clrMap bg1="lt1" tx1="dk1" bg2="lt2" tx2="dk2" accent1="accent1" accent2="accent2" accent3="accent3" accent4="accent4" accent5="accent5" accent6="accent6" hlink="hlink" folHlink="folHlink"/>
  <p:sldLayoutIdLst>
    <p:sldLayoutId id="2147484239" r:id="rId1"/>
    <p:sldLayoutId id="2147484240" r:id="rId2"/>
    <p:sldLayoutId id="2147484241" r:id="rId3"/>
    <p:sldLayoutId id="2147484242" r:id="rId4"/>
    <p:sldLayoutId id="2147484243" r:id="rId5"/>
    <p:sldLayoutId id="2147484244" r:id="rId6"/>
    <p:sldLayoutId id="2147484245" r:id="rId7"/>
    <p:sldLayoutId id="2147484246" r:id="rId8"/>
    <p:sldLayoutId id="2147484247" r:id="rId9"/>
    <p:sldLayoutId id="2147484248" r:id="rId10"/>
    <p:sldLayoutId id="2147484249" r:id="rId11"/>
    <p:sldLayoutId id="2147484319" r:id="rId12"/>
    <p:sldLayoutId id="2147484320" r:id="rId13"/>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850A5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3899626116"/>
      </p:ext>
    </p:extLst>
  </p:cSld>
  <p:clrMap bg1="dk1" tx1="lt1" bg2="dk2" tx2="lt2" accent1="accent1" accent2="accent2" accent3="accent3" accent4="accent4" accent5="accent5" accent6="accent6" hlink="hlink" folHlink="folHlink"/>
  <p:sldLayoutIdLst>
    <p:sldLayoutId id="2147484263" r:id="rId1"/>
    <p:sldLayoutId id="2147484264" r:id="rId2"/>
    <p:sldLayoutId id="2147484265" r:id="rId3"/>
    <p:sldLayoutId id="2147484266" r:id="rId4"/>
    <p:sldLayoutId id="2147484267" r:id="rId5"/>
    <p:sldLayoutId id="2147484268" r:id="rId6"/>
    <p:sldLayoutId id="2147484269" r:id="rId7"/>
    <p:sldLayoutId id="2147484270" r:id="rId8"/>
    <p:sldLayoutId id="2147484271" r:id="rId9"/>
    <p:sldLayoutId id="2147484272" r:id="rId10"/>
    <p:sldLayoutId id="2147484273" r:id="rId11"/>
    <p:sldLayoutId id="2147484274" r:id="rId12"/>
    <p:sldLayoutId id="2147484275" r:id="rId13"/>
    <p:sldLayoutId id="2147484276" r:id="rId14"/>
    <p:sldLayoutId id="2147484277" r:id="rId15"/>
    <p:sldLayoutId id="2147484278" r:id="rId16"/>
    <p:sldLayoutId id="2147484279" r:id="rId17"/>
    <p:sldLayoutId id="2147484280" r:id="rId18"/>
    <p:sldLayoutId id="2147484281" r:id="rId19"/>
    <p:sldLayoutId id="2147484282" r:id="rId20"/>
    <p:sldLayoutId id="2147484283" r:id="rId21"/>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32">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52087339"/>
      </p:ext>
    </p:extLst>
  </p:cSld>
  <p:clrMap bg1="lt1" tx1="dk1" bg2="lt2" tx2="dk2" accent1="accent1" accent2="accent2" accent3="accent3" accent4="accent4" accent5="accent5" accent6="accent6" hlink="hlink" folHlink="folHlink"/>
  <p:sldLayoutIdLst>
    <p:sldLayoutId id="2147484286" r:id="rId1"/>
    <p:sldLayoutId id="2147484287" r:id="rId2"/>
    <p:sldLayoutId id="2147484288" r:id="rId3"/>
    <p:sldLayoutId id="2147484289" r:id="rId4"/>
    <p:sldLayoutId id="2147484290" r:id="rId5"/>
    <p:sldLayoutId id="2147484291" r:id="rId6"/>
    <p:sldLayoutId id="2147484292" r:id="rId7"/>
    <p:sldLayoutId id="2147484293" r:id="rId8"/>
    <p:sldLayoutId id="2147484294" r:id="rId9"/>
    <p:sldLayoutId id="2147484295" r:id="rId10"/>
    <p:sldLayoutId id="2147484296" r:id="rId11"/>
    <p:sldLayoutId id="2147484297" r:id="rId12"/>
    <p:sldLayoutId id="2147484298" r:id="rId13"/>
    <p:sldLayoutId id="2147484299" r:id="rId14"/>
    <p:sldLayoutId id="2147484300" r:id="rId15"/>
    <p:sldLayoutId id="2147484301" r:id="rId16"/>
    <p:sldLayoutId id="2147484302" r:id="rId17"/>
    <p:sldLayoutId id="2147484303" r:id="rId18"/>
    <p:sldLayoutId id="2147484304" r:id="rId19"/>
    <p:sldLayoutId id="2147484305" r:id="rId20"/>
    <p:sldLayoutId id="2147484306" r:id="rId21"/>
    <p:sldLayoutId id="2147484307" r:id="rId22"/>
    <p:sldLayoutId id="2147484308" r:id="rId23"/>
    <p:sldLayoutId id="2147484309" r:id="rId24"/>
    <p:sldLayoutId id="2147484310" r:id="rId25"/>
    <p:sldLayoutId id="2147484311" r:id="rId26"/>
    <p:sldLayoutId id="2147484312" r:id="rId27"/>
    <p:sldLayoutId id="2147484313" r:id="rId28"/>
    <p:sldLayoutId id="2147484314" r:id="rId29"/>
    <p:sldLayoutId id="2147484316" r:id="rId30"/>
  </p:sldLayoutIdLst>
  <p:transition>
    <p:fade/>
  </p:transition>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png"/><Relationship Id="rId26" Type="http://schemas.openxmlformats.org/officeDocument/2006/relationships/image" Target="../media/image53.png"/><Relationship Id="rId3" Type="http://schemas.openxmlformats.org/officeDocument/2006/relationships/image" Target="../media/image30.png"/><Relationship Id="rId21" Type="http://schemas.openxmlformats.org/officeDocument/2006/relationships/image" Target="../media/image48.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5" Type="http://schemas.openxmlformats.org/officeDocument/2006/relationships/image" Target="../media/image52.png"/><Relationship Id="rId2" Type="http://schemas.openxmlformats.org/officeDocument/2006/relationships/notesSlide" Target="../notesSlides/notesSlide8.xml"/><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Layout" Target="../slideLayouts/slideLayout48.xml"/><Relationship Id="rId6" Type="http://schemas.openxmlformats.org/officeDocument/2006/relationships/image" Target="../media/image33.png"/><Relationship Id="rId11" Type="http://schemas.openxmlformats.org/officeDocument/2006/relationships/image" Target="../media/image38.png"/><Relationship Id="rId24" Type="http://schemas.openxmlformats.org/officeDocument/2006/relationships/image" Target="../media/image51.png"/><Relationship Id="rId5" Type="http://schemas.openxmlformats.org/officeDocument/2006/relationships/image" Target="../media/image32.png"/><Relationship Id="rId15" Type="http://schemas.openxmlformats.org/officeDocument/2006/relationships/image" Target="../media/image42.png"/><Relationship Id="rId23" Type="http://schemas.openxmlformats.org/officeDocument/2006/relationships/image" Target="../media/image50.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9.png"/></Relationships>
</file>

<file path=ppt/slides/_rels/slide1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5.png"/><Relationship Id="rId1" Type="http://schemas.openxmlformats.org/officeDocument/2006/relationships/slideLayout" Target="../slideLayouts/slideLayout38.xml"/><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3" Type="http://schemas.openxmlformats.org/officeDocument/2006/relationships/hyperlink" Target="http://www.powerapps.com/" TargetMode="External"/><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png"/><Relationship Id="rId1" Type="http://schemas.openxmlformats.org/officeDocument/2006/relationships/slideLayout" Target="../slideLayouts/slideLayout34.xml"/><Relationship Id="rId6" Type="http://schemas.openxmlformats.org/officeDocument/2006/relationships/image" Target="../media/image27.jpeg"/><Relationship Id="rId5" Type="http://schemas.openxmlformats.org/officeDocument/2006/relationships/image" Target="../media/image26.gif"/><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48.xml"/><Relationship Id="rId4" Type="http://schemas.openxmlformats.org/officeDocument/2006/relationships/comments" Target="../comments/commen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03638"/>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3852" y="3123249"/>
            <a:ext cx="5828771" cy="748026"/>
          </a:xfrm>
          <a:prstGeom prst="rect">
            <a:avLst/>
          </a:prstGeom>
        </p:spPr>
      </p:pic>
    </p:spTree>
    <p:extLst>
      <p:ext uri="{BB962C8B-B14F-4D97-AF65-F5344CB8AC3E}">
        <p14:creationId xmlns:p14="http://schemas.microsoft.com/office/powerpoint/2010/main" val="1946017462"/>
      </p:ext>
    </p:extLst>
  </p:cSld>
  <p:clrMapOvr>
    <a:masterClrMapping/>
  </p:clrMapOvr>
  <mc:AlternateContent xmlns:mc="http://schemas.openxmlformats.org/markup-compatibility/2006" xmlns:p14="http://schemas.microsoft.com/office/powerpoint/2010/main">
    <mc:Choice Requires="p14">
      <p:transition spd="med" p14:dur="700" advClick="0" advTm="30000">
        <p:fade/>
      </p:transition>
    </mc:Choice>
    <mc:Fallback xmlns="">
      <p:transition spd="med" advClick="0" advTm="30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7361237" y="2935389"/>
            <a:ext cx="4267200" cy="2308324"/>
          </a:xfrm>
          <a:prstGeom prst="rect">
            <a:avLst/>
          </a:prstGeom>
        </p:spPr>
        <p:txBody>
          <a:bodyPr wrap="square">
            <a:spAutoFit/>
          </a:bodyPr>
          <a:lstStyle/>
          <a:p>
            <a:endParaRPr lang="en-US" sz="1600" dirty="0">
              <a:solidFill>
                <a:schemeClr val="tx1">
                  <a:lumMod val="85000"/>
                  <a:lumOff val="15000"/>
                </a:schemeClr>
              </a:solidFill>
              <a:latin typeface="Segoe UI Light" panose="020B0502040204020203" pitchFamily="34" charset="0"/>
              <a:cs typeface="Segoe UI Light" panose="020B0502040204020203" pitchFamily="34" charset="0"/>
            </a:endParaRPr>
          </a:p>
          <a:p>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Quickly generate and customize apps based on Excel files, SharePoint Online lists, Salesforce records and more. You can even connect custom APIs. </a:t>
            </a:r>
          </a:p>
          <a:p>
            <a:endParaRPr lang="en-US" sz="1600" dirty="0">
              <a:solidFill>
                <a:schemeClr val="tx1">
                  <a:lumMod val="85000"/>
                  <a:lumOff val="15000"/>
                </a:schemeClr>
              </a:solidFill>
              <a:latin typeface="Segoe UI Light" panose="020B0502040204020203" pitchFamily="34" charset="0"/>
              <a:cs typeface="Segoe UI Light" panose="020B0502040204020203" pitchFamily="34" charset="0"/>
            </a:endParaRPr>
          </a:p>
          <a:p>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Your apps will be able to fully interact with underlying sources and will respect the permissions you’ve already established in them.</a:t>
            </a:r>
          </a:p>
        </p:txBody>
      </p:sp>
      <p:sp>
        <p:nvSpPr>
          <p:cNvPr id="52" name="TextBox 51"/>
          <p:cNvSpPr txBox="1"/>
          <p:nvPr/>
        </p:nvSpPr>
        <p:spPr>
          <a:xfrm>
            <a:off x="7361237" y="1668462"/>
            <a:ext cx="4630041" cy="1077218"/>
          </a:xfrm>
          <a:prstGeom prst="rect">
            <a:avLst/>
          </a:prstGeom>
          <a:noFill/>
        </p:spPr>
        <p:txBody>
          <a:bodyPr wrap="square" rtlCol="0">
            <a:spAutoFit/>
          </a:bodyPr>
          <a:lstStyle/>
          <a:p>
            <a:r>
              <a:rPr lang="en-US" sz="3200" dirty="0">
                <a:latin typeface="Segoe UI Light" panose="020B0502040204020203" pitchFamily="34" charset="0"/>
                <a:cs typeface="Segoe UI Light" panose="020B0502040204020203" pitchFamily="34" charset="0"/>
              </a:rPr>
              <a:t>Connect to the systems you’re already using</a:t>
            </a:r>
          </a:p>
        </p:txBody>
      </p:sp>
      <p:grpSp>
        <p:nvGrpSpPr>
          <p:cNvPr id="2" name="Group 1"/>
          <p:cNvGrpSpPr/>
          <p:nvPr/>
        </p:nvGrpSpPr>
        <p:grpSpPr>
          <a:xfrm>
            <a:off x="674293" y="1591051"/>
            <a:ext cx="6001144" cy="3874464"/>
            <a:chOff x="674293" y="1591051"/>
            <a:chExt cx="6001144" cy="3874464"/>
          </a:xfrm>
        </p:grpSpPr>
        <p:grpSp>
          <p:nvGrpSpPr>
            <p:cNvPr id="26" name="Group 25"/>
            <p:cNvGrpSpPr/>
            <p:nvPr/>
          </p:nvGrpSpPr>
          <p:grpSpPr>
            <a:xfrm>
              <a:off x="674293" y="1592262"/>
              <a:ext cx="6001144" cy="3873253"/>
              <a:chOff x="379241" y="1263798"/>
              <a:chExt cx="6847644" cy="4419600"/>
            </a:xfrm>
          </p:grpSpPr>
          <p:grpSp>
            <p:nvGrpSpPr>
              <p:cNvPr id="25" name="Group 24"/>
              <p:cNvGrpSpPr/>
              <p:nvPr/>
            </p:nvGrpSpPr>
            <p:grpSpPr>
              <a:xfrm>
                <a:off x="379241" y="1263798"/>
                <a:ext cx="6847644" cy="4419600"/>
                <a:chOff x="2194749" y="2049462"/>
                <a:chExt cx="6070876" cy="3918259"/>
              </a:xfrm>
            </p:grpSpPr>
            <p:pic>
              <p:nvPicPr>
                <p:cNvPr id="1026" name="Picture 2" descr="Azure Blo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4749" y="2049462"/>
                  <a:ext cx="857249"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PI Ic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5651" y="2049462"/>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PI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4749" y="3069798"/>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PI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7474" y="2049462"/>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API Ic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22925" y="2049462"/>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API 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08375" y="2049462"/>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API Ico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7474" y="3069798"/>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API Ico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2923" y="3069798"/>
                  <a:ext cx="857250" cy="85725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280199" y="3069800"/>
                  <a:ext cx="857249" cy="857249"/>
                  <a:chOff x="2211902" y="3040062"/>
                  <a:chExt cx="857249" cy="857249"/>
                </a:xfrm>
              </p:grpSpPr>
              <p:sp>
                <p:nvSpPr>
                  <p:cNvPr id="7" name="Rectangle 6"/>
                  <p:cNvSpPr/>
                  <p:nvPr/>
                </p:nvSpPr>
                <p:spPr>
                  <a:xfrm>
                    <a:off x="2211902" y="3040062"/>
                    <a:ext cx="857249" cy="85724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4" name="Picture 20" descr="https://static.mailchimp.com/web/brand-assets/mc_script_white_web.png?_ga=1.172217059.1751024918.14616395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96683" y="3377481"/>
                    <a:ext cx="687685" cy="182410"/>
                  </a:xfrm>
                  <a:prstGeom prst="rect">
                    <a:avLst/>
                  </a:prstGeom>
                  <a:noFill/>
                  <a:extLst>
                    <a:ext uri="{909E8E84-426E-40DD-AFC4-6F175D3DCCD1}">
                      <a14:hiddenFill xmlns:a14="http://schemas.microsoft.com/office/drawing/2010/main">
                        <a:solidFill>
                          <a:srgbClr val="FFFFFF"/>
                        </a:solidFill>
                      </a14:hiddenFill>
                    </a:ext>
                  </a:extLst>
                </p:spPr>
              </p:pic>
            </p:grpSp>
            <p:pic>
              <p:nvPicPr>
                <p:cNvPr id="1046" name="Picture 22" descr="API Ico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65648" y="3069798"/>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API Ico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08375" y="3069798"/>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API Icon"/>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94749" y="4090134"/>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API Icon"/>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37474" y="4090134"/>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54" name="Picture 30" descr="API Icon"/>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22925" y="4090134"/>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56" name="Picture 32" descr="API Icon"/>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65650" y="4090134"/>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58" name="Picture 34" descr="API Icon"/>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408375" y="4090134"/>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60" name="Picture 36" descr="API Icon"/>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194749" y="5110470"/>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API Icon"/>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37474" y="5110470"/>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64" name="Picture 40" descr="API Icon"/>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280199" y="5110470"/>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2" descr="API Icon"/>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22924" y="5110470"/>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4" descr="API Icon"/>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365649" y="5110470"/>
                  <a:ext cx="857250" cy="857251"/>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https://pagely.c.presscdn.com/wp-content/uploads/2014/10/CEQmLcHc.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280199" y="4090134"/>
                  <a:ext cx="857251" cy="857251"/>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p:cNvSpPr/>
                <p:nvPr/>
              </p:nvSpPr>
              <p:spPr>
                <a:xfrm>
                  <a:off x="7408376" y="5110471"/>
                  <a:ext cx="857249" cy="857249"/>
                </a:xfrm>
                <a:prstGeom prst="rect">
                  <a:avLst/>
                </a:prstGeom>
                <a:solidFill>
                  <a:schemeClr val="bg1"/>
                </a:solidFill>
                <a:ln w="28575">
                  <a:solidFill>
                    <a:srgbClr val="D5B3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3" name="Picture 52"/>
              <p:cNvPicPr>
                <a:picLocks noChangeAspect="1"/>
              </p:cNvPicPr>
              <p:nvPr/>
            </p:nvPicPr>
            <p:blipFill rotWithShape="1">
              <a:blip r:embed="rId25"/>
              <a:srcRect l="87571" t="55834" r="2772" b="15555"/>
              <a:stretch/>
            </p:blipFill>
            <p:spPr>
              <a:xfrm>
                <a:off x="6363089" y="4868862"/>
                <a:ext cx="769548" cy="712057"/>
              </a:xfrm>
              <a:prstGeom prst="rect">
                <a:avLst/>
              </a:prstGeom>
            </p:spPr>
          </p:pic>
        </p:grpSp>
        <p:pic>
          <p:nvPicPr>
            <p:cNvPr id="33" name="Picture 32"/>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741349" y="1591051"/>
              <a:ext cx="841844" cy="841844"/>
            </a:xfrm>
            <a:prstGeom prst="rect">
              <a:avLst/>
            </a:prstGeom>
          </p:spPr>
        </p:pic>
      </p:grpSp>
    </p:spTree>
    <p:extLst>
      <p:ext uri="{BB962C8B-B14F-4D97-AF65-F5344CB8AC3E}">
        <p14:creationId xmlns:p14="http://schemas.microsoft.com/office/powerpoint/2010/main" val="45035274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00123" y="2440880"/>
            <a:ext cx="4441913" cy="1200329"/>
          </a:xfrm>
          <a:prstGeom prst="rect">
            <a:avLst/>
          </a:prstGeom>
        </p:spPr>
        <p:txBody>
          <a:bodyPr wrap="square">
            <a:spAutoFit/>
          </a:bodyPr>
          <a:lstStyle/>
          <a:p>
            <a:endParaRPr lang="en-US" dirty="0">
              <a:solidFill>
                <a:schemeClr val="tx1">
                  <a:lumMod val="85000"/>
                  <a:lumOff val="15000"/>
                </a:schemeClr>
              </a:solidFill>
              <a:latin typeface="Segoe UI Light" panose="020B0502040204020203" pitchFamily="34" charset="0"/>
              <a:cs typeface="Segoe UI Light" panose="020B0502040204020203" pitchFamily="34" charset="0"/>
            </a:endParaRPr>
          </a:p>
          <a:p>
            <a:r>
              <a:rPr lang="en-US" dirty="0">
                <a:solidFill>
                  <a:schemeClr val="tx1">
                    <a:lumMod val="85000"/>
                    <a:lumOff val="15000"/>
                  </a:schemeClr>
                </a:solidFill>
                <a:latin typeface="Segoe UI Light" panose="020B0502040204020203" pitchFamily="34" charset="0"/>
                <a:cs typeface="Segoe UI Light" panose="020B0502040204020203" pitchFamily="34" charset="0"/>
              </a:rPr>
              <a:t>Get apps to your team when and where they’re needed, whether that’s on the web, iOS or Android—no app store required. </a:t>
            </a:r>
          </a:p>
        </p:txBody>
      </p:sp>
      <p:sp>
        <p:nvSpPr>
          <p:cNvPr id="4" name="TextBox 3"/>
          <p:cNvSpPr txBox="1"/>
          <p:nvPr/>
        </p:nvSpPr>
        <p:spPr>
          <a:xfrm>
            <a:off x="1700124" y="1363662"/>
            <a:ext cx="3886201" cy="1077218"/>
          </a:xfrm>
          <a:prstGeom prst="rect">
            <a:avLst/>
          </a:prstGeom>
          <a:noFill/>
        </p:spPr>
        <p:txBody>
          <a:bodyPr wrap="square" rtlCol="0">
            <a:spAutoFit/>
          </a:bodyPr>
          <a:lstStyle/>
          <a:p>
            <a:r>
              <a:rPr lang="en-US" sz="3200" dirty="0">
                <a:latin typeface="Segoe UI Light" panose="020B0502040204020203" pitchFamily="34" charset="0"/>
                <a:cs typeface="Segoe UI Light" panose="020B0502040204020203" pitchFamily="34" charset="0"/>
              </a:rPr>
              <a:t>Publish apps instantly for web and mobile</a:t>
            </a:r>
          </a:p>
        </p:txBody>
      </p:sp>
      <p:grpSp>
        <p:nvGrpSpPr>
          <p:cNvPr id="8" name="Group 7"/>
          <p:cNvGrpSpPr/>
          <p:nvPr/>
        </p:nvGrpSpPr>
        <p:grpSpPr>
          <a:xfrm>
            <a:off x="-715963" y="-1303338"/>
            <a:ext cx="14476766" cy="9739809"/>
            <a:chOff x="-715963" y="-1303338"/>
            <a:chExt cx="14476766" cy="9739809"/>
          </a:xfrm>
        </p:grpSpPr>
        <p:grpSp>
          <p:nvGrpSpPr>
            <p:cNvPr id="7" name="Group 6"/>
            <p:cNvGrpSpPr/>
            <p:nvPr/>
          </p:nvGrpSpPr>
          <p:grpSpPr>
            <a:xfrm>
              <a:off x="-715963" y="-1303338"/>
              <a:ext cx="14476766" cy="9739809"/>
              <a:chOff x="-715963" y="-1303338"/>
              <a:chExt cx="14476766" cy="9739809"/>
            </a:xfrm>
          </p:grpSpPr>
          <p:pic>
            <p:nvPicPr>
              <p:cNvPr id="6" name="Picture 5"/>
              <p:cNvPicPr>
                <a:picLocks noChangeAspect="1"/>
              </p:cNvPicPr>
              <p:nvPr/>
            </p:nvPicPr>
            <p:blipFill rotWithShape="1">
              <a:blip r:embed="rId2"/>
              <a:srcRect l="-1" r="65524"/>
              <a:stretch/>
            </p:blipFill>
            <p:spPr>
              <a:xfrm>
                <a:off x="-715963" y="-1303338"/>
                <a:ext cx="4570766" cy="9508500"/>
              </a:xfrm>
              <a:prstGeom prst="rect">
                <a:avLst/>
              </a:prstGeom>
            </p:spPr>
          </p:pic>
          <p:pic>
            <p:nvPicPr>
              <p:cNvPr id="2" name="Picture 1"/>
              <p:cNvPicPr>
                <a:picLocks noChangeAspect="1"/>
              </p:cNvPicPr>
              <p:nvPr/>
            </p:nvPicPr>
            <p:blipFill rotWithShape="1">
              <a:blip r:embed="rId2"/>
              <a:srcRect l="35061"/>
              <a:stretch/>
            </p:blipFill>
            <p:spPr>
              <a:xfrm>
                <a:off x="5151437" y="-1072029"/>
                <a:ext cx="8609366" cy="9508500"/>
              </a:xfrm>
              <a:prstGeom prst="rect">
                <a:avLst/>
              </a:prstGeom>
            </p:spPr>
          </p:pic>
        </p:grpSp>
        <p:sp>
          <p:nvSpPr>
            <p:cNvPr id="5" name="TextBox 4"/>
            <p:cNvSpPr txBox="1"/>
            <p:nvPr/>
          </p:nvSpPr>
          <p:spPr>
            <a:xfrm rot="18900000">
              <a:off x="1969336" y="6572736"/>
              <a:ext cx="913840" cy="184666"/>
            </a:xfrm>
            <a:prstGeom prst="rect">
              <a:avLst/>
            </a:prstGeom>
            <a:solidFill>
              <a:srgbClr val="202020"/>
            </a:solidFill>
          </p:spPr>
          <p:txBody>
            <a:bodyPr wrap="square" rtlCol="0">
              <a:spAutoFit/>
            </a:bodyPr>
            <a:lstStyle/>
            <a:p>
              <a:r>
                <a:rPr lang="en-US" sz="600" dirty="0">
                  <a:solidFill>
                    <a:srgbClr val="B7B7B7"/>
                  </a:solidFill>
                  <a:latin typeface="Segoe UI" panose="020B0502040204020203" pitchFamily="34" charset="0"/>
                  <a:cs typeface="Segoe UI" panose="020B0502040204020203" pitchFamily="34" charset="0"/>
                </a:rPr>
                <a:t>web.powerapps.com</a:t>
              </a:r>
            </a:p>
          </p:txBody>
        </p:sp>
      </p:grpSp>
    </p:spTree>
    <p:extLst>
      <p:ext uri="{BB962C8B-B14F-4D97-AF65-F5344CB8AC3E}">
        <p14:creationId xmlns:p14="http://schemas.microsoft.com/office/powerpoint/2010/main" val="1289773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ackgroundPic"/>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4280" r="28784"/>
          <a:stretch/>
        </p:blipFill>
        <p:spPr>
          <a:xfrm>
            <a:off x="0" y="0"/>
            <a:ext cx="12436475" cy="6994525"/>
          </a:xfrm>
          <a:prstGeom prst="rect">
            <a:avLst/>
          </a:prstGeom>
        </p:spPr>
      </p:pic>
      <p:sp>
        <p:nvSpPr>
          <p:cNvPr id="6" name="Background"/>
          <p:cNvSpPr/>
          <p:nvPr/>
        </p:nvSpPr>
        <p:spPr bwMode="auto">
          <a:xfrm rot="10800000" flipH="1">
            <a:off x="-28280" y="0"/>
            <a:ext cx="12494917" cy="6994526"/>
          </a:xfrm>
          <a:prstGeom prst="rect">
            <a:avLst/>
          </a:prstGeom>
          <a:solidFill>
            <a:srgbClr val="850A51">
              <a:alpha val="7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Build your next"/>
          <p:cNvSpPr txBox="1"/>
          <p:nvPr/>
        </p:nvSpPr>
        <p:spPr>
          <a:xfrm>
            <a:off x="1722437" y="3100230"/>
            <a:ext cx="4267200"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a:solidFill>
                  <a:schemeClr val="bg1"/>
                </a:solidFill>
                <a:latin typeface="Segoe UI Light" panose="020B0502040204020203" pitchFamily="34" charset="0"/>
                <a:cs typeface="Segoe UI Light" panose="020B0502040204020203" pitchFamily="34" charset="0"/>
              </a:rPr>
              <a:t>Build your next</a:t>
            </a:r>
          </a:p>
        </p:txBody>
      </p:sp>
      <p:sp>
        <p:nvSpPr>
          <p:cNvPr id="8" name="Scroll Text"/>
          <p:cNvSpPr txBox="1"/>
          <p:nvPr/>
        </p:nvSpPr>
        <p:spPr>
          <a:xfrm>
            <a:off x="4923365" y="5969067"/>
            <a:ext cx="6477000" cy="5398401"/>
          </a:xfrm>
          <a:prstGeom prst="rect">
            <a:avLst/>
          </a:prstGeom>
          <a:noFill/>
        </p:spPr>
        <p:txBody>
          <a:bodyPr wrap="square" lIns="182880" tIns="146304" rIns="182880" bIns="146304" rtlCol="0">
            <a:spAutoFit/>
          </a:bodyPr>
          <a:lstStyle/>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cost estimator</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site inspector</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opportunity tracker</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360 customer view</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product showcase</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service desk</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budget tracker</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task list</a:t>
            </a:r>
          </a:p>
          <a:p>
            <a:pPr>
              <a:lnSpc>
                <a:spcPct val="90000"/>
              </a:lnSpc>
              <a:spcAft>
                <a:spcPts val="600"/>
              </a:spcAft>
            </a:pPr>
            <a:r>
              <a:rPr lang="en-US" sz="3600" dirty="0">
                <a:solidFill>
                  <a:schemeClr val="bg1"/>
                </a:solidFill>
                <a:latin typeface="Segoe UI" panose="020B0502040204020203" pitchFamily="34" charset="0"/>
                <a:cs typeface="Segoe UI" panose="020B0502040204020203" pitchFamily="34" charset="0"/>
              </a:rPr>
              <a:t>HR Tool</a:t>
            </a:r>
          </a:p>
        </p:txBody>
      </p:sp>
      <p:pic>
        <p:nvPicPr>
          <p:cNvPr id="2" name="Top Fade"/>
          <p:cNvPicPr>
            <a:picLocks noChangeAspect="1"/>
          </p:cNvPicPr>
          <p:nvPr/>
        </p:nvPicPr>
        <p:blipFill rotWithShape="1">
          <a:blip r:embed="rId4"/>
          <a:srcRect l="609" r="550"/>
          <a:stretch/>
        </p:blipFill>
        <p:spPr>
          <a:xfrm>
            <a:off x="63621" y="854"/>
            <a:ext cx="12344400" cy="1714184"/>
          </a:xfrm>
          <a:prstGeom prst="rect">
            <a:avLst/>
          </a:prstGeom>
          <a:effectLst>
            <a:softEdge rad="317500"/>
          </a:effectLst>
        </p:spPr>
      </p:pic>
      <p:pic>
        <p:nvPicPr>
          <p:cNvPr id="9" name="Bottom Full"/>
          <p:cNvPicPr>
            <a:picLocks noChangeAspect="1"/>
          </p:cNvPicPr>
          <p:nvPr/>
        </p:nvPicPr>
        <p:blipFill rotWithShape="1">
          <a:blip r:embed="rId5"/>
          <a:srcRect l="1432" t="43771" r="1432" b="10001"/>
          <a:stretch/>
        </p:blipFill>
        <p:spPr>
          <a:xfrm>
            <a:off x="64008" y="6328854"/>
            <a:ext cx="12364720" cy="674055"/>
          </a:xfrm>
          <a:prstGeom prst="rect">
            <a:avLst/>
          </a:prstGeom>
          <a:effectLst/>
        </p:spPr>
      </p:pic>
      <p:pic>
        <p:nvPicPr>
          <p:cNvPr id="10" name="Top Full"/>
          <p:cNvPicPr>
            <a:picLocks noChangeAspect="1"/>
          </p:cNvPicPr>
          <p:nvPr/>
        </p:nvPicPr>
        <p:blipFill rotWithShape="1">
          <a:blip r:embed="rId4"/>
          <a:srcRect l="609" r="550" b="47120"/>
          <a:stretch/>
        </p:blipFill>
        <p:spPr>
          <a:xfrm>
            <a:off x="64008" y="0"/>
            <a:ext cx="12344400" cy="906462"/>
          </a:xfrm>
          <a:prstGeom prst="rect">
            <a:avLst/>
          </a:prstGeom>
          <a:effectLst/>
        </p:spPr>
      </p:pic>
      <p:pic>
        <p:nvPicPr>
          <p:cNvPr id="3" name="Bottom Fade"/>
          <p:cNvPicPr>
            <a:picLocks noChangeAspect="1"/>
          </p:cNvPicPr>
          <p:nvPr/>
        </p:nvPicPr>
        <p:blipFill rotWithShape="1">
          <a:blip r:embed="rId5"/>
          <a:srcRect l="1432" r="1432" b="10000"/>
          <a:stretch/>
        </p:blipFill>
        <p:spPr>
          <a:xfrm>
            <a:off x="63622" y="5682234"/>
            <a:ext cx="12364720" cy="1312293"/>
          </a:xfrm>
          <a:prstGeom prst="rect">
            <a:avLst/>
          </a:prstGeom>
          <a:effectLst>
            <a:softEdge rad="317500"/>
          </a:effectLst>
        </p:spPr>
      </p:pic>
      <p:sp>
        <p:nvSpPr>
          <p:cNvPr id="11" name="business app"/>
          <p:cNvSpPr txBox="1"/>
          <p:nvPr/>
        </p:nvSpPr>
        <p:spPr>
          <a:xfrm>
            <a:off x="4697941" y="3100230"/>
            <a:ext cx="6099176"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a:solidFill>
                  <a:schemeClr val="bg1"/>
                </a:solidFill>
                <a:latin typeface="Segoe UI Light" panose="020B0502040204020203" pitchFamily="34" charset="0"/>
                <a:cs typeface="Segoe UI Light" panose="020B0502040204020203" pitchFamily="34" charset="0"/>
              </a:rPr>
              <a:t>business app with PowerApps</a:t>
            </a:r>
          </a:p>
        </p:txBody>
      </p:sp>
    </p:spTree>
    <p:extLst>
      <p:ext uri="{BB962C8B-B14F-4D97-AF65-F5344CB8AC3E}">
        <p14:creationId xmlns:p14="http://schemas.microsoft.com/office/powerpoint/2010/main" val="164034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grpId="0" nodeType="afterEffect">
                                  <p:stCondLst>
                                    <p:cond delay="0"/>
                                  </p:stCondLst>
                                  <p:childTnLst>
                                    <p:animMotion origin="layout" path="M 1.95813E-6 1.21198E-6 L 0.00025 -1.43169 " pathEditMode="relative" rAng="0" ptsTypes="AA">
                                      <p:cBhvr>
                                        <p:cTn id="10" dur="5000" fill="hold"/>
                                        <p:tgtEl>
                                          <p:spTgt spid="8">
                                            <p:txEl>
                                              <p:pRg st="0" end="0"/>
                                            </p:txEl>
                                          </p:spTgt>
                                        </p:tgtEl>
                                        <p:attrNameLst>
                                          <p:attrName>ppt_x</p:attrName>
                                          <p:attrName>ppt_y</p:attrName>
                                        </p:attrNameLst>
                                      </p:cBhvr>
                                      <p:rCtr x="13" y="-71584"/>
                                    </p:animMotion>
                                  </p:childTnLst>
                                </p:cTn>
                              </p:par>
                              <p:par>
                                <p:cTn id="11" presetID="42" presetClass="path" presetSubtype="0" accel="50000" decel="50000" fill="hold" grpId="0" nodeType="withEffect">
                                  <p:stCondLst>
                                    <p:cond delay="500"/>
                                  </p:stCondLst>
                                  <p:childTnLst>
                                    <p:animMotion origin="layout" path="M 2.63722E-6 1.41171E-6 L 0.00025 -1.43169 " pathEditMode="relative" rAng="0" ptsTypes="AA">
                                      <p:cBhvr>
                                        <p:cTn id="12" dur="5000" fill="hold"/>
                                        <p:tgtEl>
                                          <p:spTgt spid="8">
                                            <p:txEl>
                                              <p:pRg st="1" end="1"/>
                                            </p:txEl>
                                          </p:spTgt>
                                        </p:tgtEl>
                                        <p:attrNameLst>
                                          <p:attrName>ppt_x</p:attrName>
                                          <p:attrName>ppt_y</p:attrName>
                                        </p:attrNameLst>
                                      </p:cBhvr>
                                      <p:rCtr x="13" y="-71584"/>
                                    </p:animMotion>
                                  </p:childTnLst>
                                </p:cTn>
                              </p:par>
                              <p:par>
                                <p:cTn id="13" presetID="42" presetClass="path" presetSubtype="0" accel="50000" decel="50000" fill="hold" grpId="0" nodeType="withEffect">
                                  <p:stCondLst>
                                    <p:cond delay="1000"/>
                                  </p:stCondLst>
                                  <p:childTnLst>
                                    <p:animMotion origin="layout" path="M -2.11642E-6 1.61144E-6 L 0.00026 -1.43169 " pathEditMode="relative" rAng="0" ptsTypes="AA">
                                      <p:cBhvr>
                                        <p:cTn id="14" dur="5000" fill="hold"/>
                                        <p:tgtEl>
                                          <p:spTgt spid="8">
                                            <p:txEl>
                                              <p:pRg st="2" end="2"/>
                                            </p:txEl>
                                          </p:spTgt>
                                        </p:tgtEl>
                                        <p:attrNameLst>
                                          <p:attrName>ppt_x</p:attrName>
                                          <p:attrName>ppt_y</p:attrName>
                                        </p:attrNameLst>
                                      </p:cBhvr>
                                      <p:rCtr x="13" y="-71584"/>
                                    </p:animMotion>
                                  </p:childTnLst>
                                </p:cTn>
                              </p:par>
                              <p:par>
                                <p:cTn id="15" presetID="42" presetClass="path" presetSubtype="0" accel="50000" decel="50000" fill="hold" grpId="0" nodeType="withEffect">
                                  <p:stCondLst>
                                    <p:cond delay="1500"/>
                                  </p:stCondLst>
                                  <p:childTnLst>
                                    <p:animMotion origin="layout" path="M 2.07557E-6 1.81117E-6 L 0.00025 -1.43169 " pathEditMode="relative" rAng="0" ptsTypes="AA">
                                      <p:cBhvr>
                                        <p:cTn id="16" dur="5000" fill="hold"/>
                                        <p:tgtEl>
                                          <p:spTgt spid="8">
                                            <p:txEl>
                                              <p:pRg st="3" end="3"/>
                                            </p:txEl>
                                          </p:spTgt>
                                        </p:tgtEl>
                                        <p:attrNameLst>
                                          <p:attrName>ppt_x</p:attrName>
                                          <p:attrName>ppt_y</p:attrName>
                                        </p:attrNameLst>
                                      </p:cBhvr>
                                      <p:rCtr x="13" y="-71584"/>
                                    </p:animMotion>
                                  </p:childTnLst>
                                </p:cTn>
                              </p:par>
                              <p:par>
                                <p:cTn id="17" presetID="42" presetClass="path" presetSubtype="0" accel="50000" decel="50000" fill="hold" grpId="0" nodeType="withEffect">
                                  <p:stCondLst>
                                    <p:cond delay="2000"/>
                                  </p:stCondLst>
                                  <p:childTnLst>
                                    <p:animMotion origin="layout" path="M -1.976E-6 2.01089E-6 L 0.00026 -1.43169 " pathEditMode="relative" rAng="0" ptsTypes="AA">
                                      <p:cBhvr>
                                        <p:cTn id="18" dur="5000" fill="hold"/>
                                        <p:tgtEl>
                                          <p:spTgt spid="8">
                                            <p:txEl>
                                              <p:pRg st="4" end="4"/>
                                            </p:txEl>
                                          </p:spTgt>
                                        </p:tgtEl>
                                        <p:attrNameLst>
                                          <p:attrName>ppt_x</p:attrName>
                                          <p:attrName>ppt_y</p:attrName>
                                        </p:attrNameLst>
                                      </p:cBhvr>
                                      <p:rCtr x="13" y="-71584"/>
                                    </p:animMotion>
                                  </p:childTnLst>
                                </p:cTn>
                              </p:par>
                              <p:par>
                                <p:cTn id="19" presetID="42" presetClass="path" presetSubtype="0" accel="50000" decel="50000" fill="hold" grpId="0" nodeType="withEffect">
                                  <p:stCondLst>
                                    <p:cond delay="2500"/>
                                  </p:stCondLst>
                                  <p:childTnLst>
                                    <p:animMotion origin="layout" path="M -3.70947E-6 2.21062E-6 L 0.00026 -1.43169 " pathEditMode="relative" rAng="0" ptsTypes="AA">
                                      <p:cBhvr>
                                        <p:cTn id="20" dur="5000" fill="hold"/>
                                        <p:tgtEl>
                                          <p:spTgt spid="8">
                                            <p:txEl>
                                              <p:pRg st="5" end="5"/>
                                            </p:txEl>
                                          </p:spTgt>
                                        </p:tgtEl>
                                        <p:attrNameLst>
                                          <p:attrName>ppt_x</p:attrName>
                                          <p:attrName>ppt_y</p:attrName>
                                        </p:attrNameLst>
                                      </p:cBhvr>
                                      <p:rCtr x="13" y="-71584"/>
                                    </p:animMotion>
                                  </p:childTnLst>
                                </p:cTn>
                              </p:par>
                              <p:par>
                                <p:cTn id="21" presetID="42" presetClass="path" presetSubtype="0" accel="50000" decel="50000" fill="hold" grpId="0" nodeType="withEffect">
                                  <p:stCondLst>
                                    <p:cond delay="3000"/>
                                  </p:stCondLst>
                                  <p:childTnLst>
                                    <p:animMotion origin="layout" path="M -2.80061E-6 2.41035E-6 L 0.00026 -1.43169 " pathEditMode="relative" rAng="0" ptsTypes="AA">
                                      <p:cBhvr>
                                        <p:cTn id="22" dur="5000" fill="hold"/>
                                        <p:tgtEl>
                                          <p:spTgt spid="8">
                                            <p:txEl>
                                              <p:pRg st="6" end="6"/>
                                            </p:txEl>
                                          </p:spTgt>
                                        </p:tgtEl>
                                        <p:attrNameLst>
                                          <p:attrName>ppt_x</p:attrName>
                                          <p:attrName>ppt_y</p:attrName>
                                        </p:attrNameLst>
                                      </p:cBhvr>
                                      <p:rCtr x="13" y="-71584"/>
                                    </p:animMotion>
                                  </p:childTnLst>
                                </p:cTn>
                              </p:par>
                              <p:par>
                                <p:cTn id="23" presetID="42" presetClass="path" presetSubtype="0" accel="50000" decel="50000" fill="hold" grpId="0" nodeType="withEffect">
                                  <p:stCondLst>
                                    <p:cond delay="3500"/>
                                  </p:stCondLst>
                                  <p:childTnLst>
                                    <p:animMotion origin="layout" path="M 3.0891E-7 2.61008E-6 L 0.00025 -1.43169 " pathEditMode="relative" rAng="0" ptsTypes="AA">
                                      <p:cBhvr>
                                        <p:cTn id="24" dur="5000" fill="hold"/>
                                        <p:tgtEl>
                                          <p:spTgt spid="8">
                                            <p:txEl>
                                              <p:pRg st="7" end="7"/>
                                            </p:txEl>
                                          </p:spTgt>
                                        </p:tgtEl>
                                        <p:attrNameLst>
                                          <p:attrName>ppt_x</p:attrName>
                                          <p:attrName>ppt_y</p:attrName>
                                        </p:attrNameLst>
                                      </p:cBhvr>
                                      <p:rCtr x="13" y="-71584"/>
                                    </p:animMotion>
                                  </p:childTnLst>
                                </p:cTn>
                              </p:par>
                              <p:par>
                                <p:cTn id="25" presetID="42" presetClass="path" presetSubtype="0" accel="50000" decel="50000" fill="hold" grpId="0" nodeType="withEffect">
                                  <p:stCondLst>
                                    <p:cond delay="4000"/>
                                  </p:stCondLst>
                                  <p:childTnLst>
                                    <p:animMotion origin="layout" path="M 2.63212E-6 2.96414E-6 L 0.00025 -1.43169 " pathEditMode="relative" rAng="0" ptsTypes="AA">
                                      <p:cBhvr>
                                        <p:cTn id="26" dur="5000" fill="hold"/>
                                        <p:tgtEl>
                                          <p:spTgt spid="8">
                                            <p:txEl>
                                              <p:pRg st="8" end="8"/>
                                            </p:txEl>
                                          </p:spTgt>
                                        </p:tgtEl>
                                        <p:attrNameLst>
                                          <p:attrName>ppt_x</p:attrName>
                                          <p:attrName>ppt_y</p:attrName>
                                        </p:attrNameLst>
                                      </p:cBhvr>
                                      <p:rCtr x="13" y="-71584"/>
                                    </p:animMotion>
                                  </p:childTnLst>
                                </p:cTn>
                              </p:par>
                            </p:childTnLst>
                          </p:cTn>
                        </p:par>
                        <p:par>
                          <p:cTn id="27" fill="hold">
                            <p:stCondLst>
                              <p:cond delay="9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4643" t="21675" r="12959" b="22764"/>
          <a:stretch/>
        </p:blipFill>
        <p:spPr>
          <a:xfrm>
            <a:off x="3627437" y="681469"/>
            <a:ext cx="4800599" cy="5693734"/>
          </a:xfrm>
          <a:prstGeom prst="rect">
            <a:avLst/>
          </a:prstGeom>
        </p:spPr>
      </p:pic>
      <p:grpSp>
        <p:nvGrpSpPr>
          <p:cNvPr id="5" name="Group 4"/>
          <p:cNvGrpSpPr/>
          <p:nvPr/>
        </p:nvGrpSpPr>
        <p:grpSpPr>
          <a:xfrm>
            <a:off x="813946" y="4300963"/>
            <a:ext cx="2487581" cy="1077218"/>
            <a:chOff x="470973" y="2236257"/>
            <a:chExt cx="2487581" cy="1077218"/>
          </a:xfrm>
        </p:grpSpPr>
        <p:sp>
          <p:nvSpPr>
            <p:cNvPr id="6" name="Rectangle 5"/>
            <p:cNvSpPr/>
            <p:nvPr/>
          </p:nvSpPr>
          <p:spPr>
            <a:xfrm>
              <a:off x="470973" y="2236257"/>
              <a:ext cx="2487581" cy="1077218"/>
            </a:xfrm>
            <a:prstGeom prst="rect">
              <a:avLst/>
            </a:prstGeom>
          </p:spPr>
          <p:txBody>
            <a:bodyPr wrap="square">
              <a:spAutoFit/>
            </a:bodyPr>
            <a:lstStyle/>
            <a:p>
              <a:pPr algn="r"/>
              <a: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t>Connections</a:t>
              </a:r>
              <a:br>
                <a:rPr lang="en-US" sz="1600" dirty="0">
                  <a:solidFill>
                    <a:schemeClr val="tx1">
                      <a:lumMod val="85000"/>
                      <a:lumOff val="15000"/>
                    </a:schemeClr>
                  </a:solidFill>
                  <a:latin typeface="Segoe UI Light" panose="020B0502040204020203" pitchFamily="34" charset="0"/>
                  <a:cs typeface="Segoe UI Light" panose="020B0502040204020203" pitchFamily="34" charset="0"/>
                </a:rPr>
              </a:b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Build apps that interact with your data sources and respect their permissions</a:t>
              </a:r>
            </a:p>
          </p:txBody>
        </p:sp>
        <p:sp>
          <p:nvSpPr>
            <p:cNvPr id="7" name="Line Callout 2 (Accent Bar) 6"/>
            <p:cNvSpPr/>
            <p:nvPr/>
          </p:nvSpPr>
          <p:spPr>
            <a:xfrm flipH="1">
              <a:off x="2874585" y="2346956"/>
              <a:ext cx="83967" cy="924818"/>
            </a:xfrm>
            <a:prstGeom prst="accentCallout2">
              <a:avLst>
                <a:gd name="adj1" fmla="val 18750"/>
                <a:gd name="adj2" fmla="val -8333"/>
                <a:gd name="adj3" fmla="val 18946"/>
                <a:gd name="adj4" fmla="val -327024"/>
                <a:gd name="adj5" fmla="val 61797"/>
                <a:gd name="adj6" fmla="val -783623"/>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p:cNvGrpSpPr/>
          <p:nvPr/>
        </p:nvGrpSpPr>
        <p:grpSpPr>
          <a:xfrm flipH="1">
            <a:off x="8961437" y="5120662"/>
            <a:ext cx="2971800" cy="1077218"/>
            <a:chOff x="-51373" y="2278062"/>
            <a:chExt cx="3009927" cy="1077218"/>
          </a:xfrm>
        </p:grpSpPr>
        <p:sp>
          <p:nvSpPr>
            <p:cNvPr id="17" name="Rectangle 16"/>
            <p:cNvSpPr/>
            <p:nvPr/>
          </p:nvSpPr>
          <p:spPr>
            <a:xfrm>
              <a:off x="-51373" y="2278062"/>
              <a:ext cx="3009927" cy="1077218"/>
            </a:xfrm>
            <a:prstGeom prst="rect">
              <a:avLst/>
            </a:prstGeom>
          </p:spPr>
          <p:txBody>
            <a:bodyPr wrap="square">
              <a:spAutoFit/>
            </a:bodyPr>
            <a:lstStyle/>
            <a:p>
              <a: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t>Your data</a:t>
              </a:r>
              <a:br>
                <a:rPr lang="en-US" sz="1600" dirty="0">
                  <a:solidFill>
                    <a:schemeClr val="tx1">
                      <a:lumMod val="85000"/>
                      <a:lumOff val="15000"/>
                    </a:schemeClr>
                  </a:solidFill>
                  <a:latin typeface="Segoe UI Light" panose="020B0502040204020203" pitchFamily="34" charset="0"/>
                  <a:cs typeface="Segoe UI Light" panose="020B0502040204020203" pitchFamily="34" charset="0"/>
                </a:rPr>
              </a:b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PowerApps connects to a range of data sources and systems, including custom APIs</a:t>
              </a:r>
            </a:p>
          </p:txBody>
        </p:sp>
        <p:sp>
          <p:nvSpPr>
            <p:cNvPr id="18" name="Line Callout 2 (Accent Bar) 17"/>
            <p:cNvSpPr/>
            <p:nvPr/>
          </p:nvSpPr>
          <p:spPr>
            <a:xfrm flipH="1">
              <a:off x="2798214" y="2388656"/>
              <a:ext cx="160340" cy="880005"/>
            </a:xfrm>
            <a:prstGeom prst="accentCallout2">
              <a:avLst>
                <a:gd name="adj1" fmla="val 20972"/>
                <a:gd name="adj2" fmla="val 1880"/>
                <a:gd name="adj3" fmla="val 20824"/>
                <a:gd name="adj4" fmla="val -224795"/>
                <a:gd name="adj5" fmla="val 60865"/>
                <a:gd name="adj6" fmla="val -372596"/>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flipH="1">
            <a:off x="8961437" y="3192462"/>
            <a:ext cx="2667000" cy="1077218"/>
            <a:chOff x="257338" y="2278062"/>
            <a:chExt cx="2701216" cy="1077218"/>
          </a:xfrm>
        </p:grpSpPr>
        <p:sp>
          <p:nvSpPr>
            <p:cNvPr id="20" name="Rectangle 19"/>
            <p:cNvSpPr/>
            <p:nvPr/>
          </p:nvSpPr>
          <p:spPr>
            <a:xfrm>
              <a:off x="257338" y="2278062"/>
              <a:ext cx="2701216" cy="1077218"/>
            </a:xfrm>
            <a:prstGeom prst="rect">
              <a:avLst/>
            </a:prstGeom>
          </p:spPr>
          <p:txBody>
            <a:bodyPr wrap="square">
              <a:spAutoFit/>
            </a:bodyPr>
            <a:lstStyle/>
            <a:p>
              <a: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t>Create in PowerApps Studio</a:t>
              </a:r>
              <a:b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b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Build apps in a visual experience that shows exactly what you’ll get</a:t>
              </a:r>
            </a:p>
          </p:txBody>
        </p:sp>
        <p:sp>
          <p:nvSpPr>
            <p:cNvPr id="21" name="Line Callout 2 (Accent Bar) 20"/>
            <p:cNvSpPr/>
            <p:nvPr/>
          </p:nvSpPr>
          <p:spPr>
            <a:xfrm flipH="1">
              <a:off x="2798214" y="2388656"/>
              <a:ext cx="160340" cy="880005"/>
            </a:xfrm>
            <a:prstGeom prst="accentCallout2">
              <a:avLst>
                <a:gd name="adj1" fmla="val 20972"/>
                <a:gd name="adj2" fmla="val 1880"/>
                <a:gd name="adj3" fmla="val 20824"/>
                <a:gd name="adj4" fmla="val -224795"/>
                <a:gd name="adj5" fmla="val 60865"/>
                <a:gd name="adj6" fmla="val -372596"/>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2" name="Group 21"/>
          <p:cNvGrpSpPr/>
          <p:nvPr/>
        </p:nvGrpSpPr>
        <p:grpSpPr>
          <a:xfrm>
            <a:off x="647867" y="2472059"/>
            <a:ext cx="2653660" cy="1077218"/>
            <a:chOff x="304895" y="2236257"/>
            <a:chExt cx="2653660" cy="1077218"/>
          </a:xfrm>
        </p:grpSpPr>
        <p:sp>
          <p:nvSpPr>
            <p:cNvPr id="23" name="Rectangle 22"/>
            <p:cNvSpPr/>
            <p:nvPr/>
          </p:nvSpPr>
          <p:spPr>
            <a:xfrm>
              <a:off x="304895" y="2236257"/>
              <a:ext cx="2653659" cy="1077218"/>
            </a:xfrm>
            <a:prstGeom prst="rect">
              <a:avLst/>
            </a:prstGeom>
          </p:spPr>
          <p:txBody>
            <a:bodyPr wrap="square">
              <a:spAutoFit/>
            </a:bodyPr>
            <a:lstStyle/>
            <a:p>
              <a:pPr algn="r"/>
              <a: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t>PowerApps Cloud</a:t>
              </a:r>
              <a:br>
                <a:rPr lang="en-US" sz="1600" dirty="0">
                  <a:solidFill>
                    <a:schemeClr val="tx1">
                      <a:lumMod val="85000"/>
                      <a:lumOff val="15000"/>
                    </a:schemeClr>
                  </a:solidFill>
                  <a:latin typeface="Segoe UI Light" panose="020B0502040204020203" pitchFamily="34" charset="0"/>
                  <a:cs typeface="Segoe UI Light" panose="020B0502040204020203" pitchFamily="34" charset="0"/>
                </a:rPr>
              </a:b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Publish apps to people in your organization so they can access anywhere</a:t>
              </a:r>
            </a:p>
          </p:txBody>
        </p:sp>
        <p:sp>
          <p:nvSpPr>
            <p:cNvPr id="24" name="Line Callout 2 (Accent Bar) 23"/>
            <p:cNvSpPr/>
            <p:nvPr/>
          </p:nvSpPr>
          <p:spPr>
            <a:xfrm flipH="1">
              <a:off x="2874585" y="2347060"/>
              <a:ext cx="83970" cy="796603"/>
            </a:xfrm>
            <a:prstGeom prst="accentCallout2">
              <a:avLst>
                <a:gd name="adj1" fmla="val 18750"/>
                <a:gd name="adj2" fmla="val -8333"/>
                <a:gd name="adj3" fmla="val 17736"/>
                <a:gd name="adj4" fmla="val -296775"/>
                <a:gd name="adj5" fmla="val 80107"/>
                <a:gd name="adj6" fmla="val -682791"/>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5" name="Group 24"/>
          <p:cNvGrpSpPr/>
          <p:nvPr/>
        </p:nvGrpSpPr>
        <p:grpSpPr>
          <a:xfrm flipH="1">
            <a:off x="8944111" y="1265698"/>
            <a:ext cx="2760526" cy="1077218"/>
            <a:chOff x="162612" y="2278062"/>
            <a:chExt cx="2795942" cy="1077218"/>
          </a:xfrm>
        </p:grpSpPr>
        <p:sp>
          <p:nvSpPr>
            <p:cNvPr id="26" name="Rectangle 25"/>
            <p:cNvSpPr/>
            <p:nvPr/>
          </p:nvSpPr>
          <p:spPr>
            <a:xfrm>
              <a:off x="162612" y="2278062"/>
              <a:ext cx="2795942" cy="1077218"/>
            </a:xfrm>
            <a:prstGeom prst="rect">
              <a:avLst/>
            </a:prstGeom>
          </p:spPr>
          <p:txBody>
            <a:bodyPr wrap="square">
              <a:spAutoFit/>
            </a:bodyPr>
            <a:lstStyle/>
            <a:p>
              <a:r>
                <a:rPr lang="en-US" sz="1600" b="1" dirty="0">
                  <a:solidFill>
                    <a:schemeClr val="tx1">
                      <a:lumMod val="85000"/>
                      <a:lumOff val="15000"/>
                    </a:schemeClr>
                  </a:solidFill>
                  <a:latin typeface="Segoe UI Light" panose="020B0502040204020203" pitchFamily="34" charset="0"/>
                  <a:cs typeface="Segoe UI Light" panose="020B0502040204020203" pitchFamily="34" charset="0"/>
                </a:rPr>
                <a:t>Use on web and mobile</a:t>
              </a:r>
              <a:br>
                <a:rPr lang="en-US" sz="1600" dirty="0">
                  <a:solidFill>
                    <a:schemeClr val="tx1">
                      <a:lumMod val="85000"/>
                      <a:lumOff val="15000"/>
                    </a:schemeClr>
                  </a:solidFill>
                  <a:latin typeface="Segoe UI Light" panose="020B0502040204020203" pitchFamily="34" charset="0"/>
                  <a:cs typeface="Segoe UI Light" panose="020B0502040204020203" pitchFamily="34" charset="0"/>
                </a:rPr>
              </a:b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Find and use apps instantly on the web and in PowerApps mobile for iOS and Android</a:t>
              </a:r>
            </a:p>
          </p:txBody>
        </p:sp>
        <p:sp>
          <p:nvSpPr>
            <p:cNvPr id="27" name="Line Callout 2 (Accent Bar) 26"/>
            <p:cNvSpPr/>
            <p:nvPr/>
          </p:nvSpPr>
          <p:spPr>
            <a:xfrm flipH="1">
              <a:off x="2798214" y="2388656"/>
              <a:ext cx="160340" cy="880005"/>
            </a:xfrm>
            <a:prstGeom prst="accentCallout2">
              <a:avLst>
                <a:gd name="adj1" fmla="val 20972"/>
                <a:gd name="adj2" fmla="val 1880"/>
                <a:gd name="adj3" fmla="val 20824"/>
                <a:gd name="adj4" fmla="val -224795"/>
                <a:gd name="adj5" fmla="val 60865"/>
                <a:gd name="adj6" fmla="val -372596"/>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TextBox 27"/>
          <p:cNvSpPr txBox="1"/>
          <p:nvPr/>
        </p:nvSpPr>
        <p:spPr>
          <a:xfrm>
            <a:off x="628102" y="724960"/>
            <a:ext cx="3505200" cy="584775"/>
          </a:xfrm>
          <a:prstGeom prst="rect">
            <a:avLst/>
          </a:prstGeom>
          <a:noFill/>
        </p:spPr>
        <p:txBody>
          <a:bodyPr wrap="square" rtlCol="0">
            <a:spAutoFit/>
          </a:bodyPr>
          <a:lstStyle/>
          <a:p>
            <a:r>
              <a:rPr lang="en-US" sz="3200" dirty="0">
                <a:latin typeface="Segoe UI Light" panose="020B0502040204020203" pitchFamily="34" charset="0"/>
                <a:cs typeface="Segoe UI Light" panose="020B0502040204020203" pitchFamily="34" charset="0"/>
              </a:rPr>
              <a:t>How it works</a:t>
            </a:r>
          </a:p>
        </p:txBody>
      </p:sp>
    </p:spTree>
    <p:extLst>
      <p:ext uri="{BB962C8B-B14F-4D97-AF65-F5344CB8AC3E}">
        <p14:creationId xmlns:p14="http://schemas.microsoft.com/office/powerpoint/2010/main" val="45592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250"/>
                            </p:stCondLst>
                            <p:childTnLst>
                              <p:par>
                                <p:cTn id="8" presetID="1" presetClass="entr" presetSubtype="0" fill="hold" nodeType="afterEffect">
                                  <p:stCondLst>
                                    <p:cond delay="25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250"/>
                                  </p:stCondLst>
                                  <p:childTnLst>
                                    <p:set>
                                      <p:cBhvr>
                                        <p:cTn id="12" dur="1" fill="hold">
                                          <p:stCondLst>
                                            <p:cond delay="0"/>
                                          </p:stCondLst>
                                        </p:cTn>
                                        <p:tgtEl>
                                          <p:spTgt spid="19"/>
                                        </p:tgtEl>
                                        <p:attrNameLst>
                                          <p:attrName>style.visibility</p:attrName>
                                        </p:attrNameLst>
                                      </p:cBhvr>
                                      <p:to>
                                        <p:strVal val="visible"/>
                                      </p:to>
                                    </p:set>
                                  </p:childTnLst>
                                </p:cTn>
                              </p:par>
                            </p:childTnLst>
                          </p:cTn>
                        </p:par>
                        <p:par>
                          <p:cTn id="13" fill="hold">
                            <p:stCondLst>
                              <p:cond delay="750"/>
                            </p:stCondLst>
                            <p:childTnLst>
                              <p:par>
                                <p:cTn id="14" presetID="1" presetClass="entr" presetSubtype="0" fill="hold" nodeType="afterEffect">
                                  <p:stCondLst>
                                    <p:cond delay="250"/>
                                  </p:stCondLst>
                                  <p:childTnLst>
                                    <p:set>
                                      <p:cBhvr>
                                        <p:cTn id="15" dur="1" fill="hold">
                                          <p:stCondLst>
                                            <p:cond delay="0"/>
                                          </p:stCondLst>
                                        </p:cTn>
                                        <p:tgtEl>
                                          <p:spTgt spid="22"/>
                                        </p:tgtEl>
                                        <p:attrNameLst>
                                          <p:attrName>style.visibility</p:attrName>
                                        </p:attrNameLst>
                                      </p:cBhvr>
                                      <p:to>
                                        <p:strVal val="visible"/>
                                      </p:to>
                                    </p:set>
                                  </p:childTnLst>
                                </p:cTn>
                              </p:par>
                            </p:childTnLst>
                          </p:cTn>
                        </p:par>
                        <p:par>
                          <p:cTn id="16" fill="hold">
                            <p:stCondLst>
                              <p:cond delay="1000"/>
                            </p:stCondLst>
                            <p:childTnLst>
                              <p:par>
                                <p:cTn id="17" presetID="1" presetClass="entr" presetSubtype="0" fill="hold" nodeType="afterEffect">
                                  <p:stCondLst>
                                    <p:cond delay="25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rot="18882910">
            <a:off x="5901302" y="2288625"/>
            <a:ext cx="862105" cy="969868"/>
            <a:chOff x="8809037" y="1287464"/>
            <a:chExt cx="1219194" cy="1492828"/>
          </a:xfrm>
        </p:grpSpPr>
        <p:cxnSp>
          <p:nvCxnSpPr>
            <p:cNvPr id="3" name="Elbow Connector 2"/>
            <p:cNvCxnSpPr/>
            <p:nvPr/>
          </p:nvCxnSpPr>
          <p:spPr>
            <a:xfrm rot="5400000">
              <a:off x="9228137" y="1477962"/>
              <a:ext cx="990600" cy="609600"/>
            </a:xfrm>
            <a:prstGeom prst="bentConnector3">
              <a:avLst>
                <a:gd name="adj1" fmla="val 50000"/>
              </a:avLst>
            </a:prstGeom>
            <a:ln w="762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5400000">
              <a:off x="8618537" y="1980192"/>
              <a:ext cx="990600" cy="609600"/>
            </a:xfrm>
            <a:prstGeom prst="bentConnector3">
              <a:avLst>
                <a:gd name="adj1" fmla="val 50000"/>
              </a:avLst>
            </a:prstGeom>
            <a:ln w="762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 name="Title 3"/>
          <p:cNvSpPr txBox="1">
            <a:spLocks/>
          </p:cNvSpPr>
          <p:nvPr/>
        </p:nvSpPr>
        <p:spPr>
          <a:xfrm>
            <a:off x="2253845" y="1970777"/>
            <a:ext cx="7324988" cy="18288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3600" dirty="0"/>
              <a:t>let’s do it</a:t>
            </a:r>
          </a:p>
          <a:p>
            <a:pPr algn="ctr"/>
            <a:endParaRPr lang="en-US" sz="3600" dirty="0"/>
          </a:p>
          <a:p>
            <a:pPr algn="ctr"/>
            <a:r>
              <a:rPr lang="en-US" sz="3600" dirty="0">
                <a:hlinkClick r:id="rId3"/>
              </a:rPr>
              <a:t>http://www.powerapps.com/</a:t>
            </a:r>
            <a:endParaRPr lang="en-US" sz="3600" dirty="0"/>
          </a:p>
        </p:txBody>
      </p:sp>
    </p:spTree>
    <p:extLst>
      <p:ext uri="{BB962C8B-B14F-4D97-AF65-F5344CB8AC3E}">
        <p14:creationId xmlns:p14="http://schemas.microsoft.com/office/powerpoint/2010/main" val="3314556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5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250"/>
                                        <p:tgtEl>
                                          <p:spTgt spid="7">
                                            <p:txEl>
                                              <p:pRg st="2" end="2"/>
                                            </p:txEl>
                                          </p:spTgt>
                                        </p:tgtEl>
                                      </p:cBhvr>
                                    </p:animEffect>
                                  </p:childTnLst>
                                </p:cTn>
                              </p:par>
                            </p:childTnLst>
                          </p:cTn>
                        </p:par>
                        <p:par>
                          <p:cTn id="13" fill="hold">
                            <p:stCondLst>
                              <p:cond delay="250"/>
                            </p:stCondLst>
                            <p:childTnLst>
                              <p:par>
                                <p:cTn id="14" presetID="22" presetClass="entr" presetSubtype="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03638"/>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2829" y="3312902"/>
            <a:ext cx="2428993" cy="75784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34" y="3691825"/>
            <a:ext cx="3283541" cy="76745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720" y="5202788"/>
            <a:ext cx="1943195" cy="66068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8671" y="1261608"/>
            <a:ext cx="2428655" cy="582877"/>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09028" y="1261607"/>
            <a:ext cx="1989554" cy="718105"/>
          </a:xfrm>
          <a:prstGeom prst="rect">
            <a:avLst/>
          </a:prstGeom>
        </p:spPr>
      </p:pic>
      <p:sp>
        <p:nvSpPr>
          <p:cNvPr id="11" name="TextBox 10"/>
          <p:cNvSpPr txBox="1"/>
          <p:nvPr/>
        </p:nvSpPr>
        <p:spPr>
          <a:xfrm>
            <a:off x="4045576" y="2654979"/>
            <a:ext cx="3856440" cy="798558"/>
          </a:xfrm>
          <a:prstGeom prst="rect">
            <a:avLst/>
          </a:prstGeom>
          <a:noFill/>
        </p:spPr>
        <p:txBody>
          <a:bodyPr wrap="square" rtlCol="0">
            <a:spAutoFit/>
          </a:bodyPr>
          <a:lstStyle/>
          <a:p>
            <a:pPr algn="ctr"/>
            <a:r>
              <a:rPr lang="en-US" sz="4488" dirty="0">
                <a:solidFill>
                  <a:schemeClr val="bg1"/>
                </a:solidFill>
              </a:rPr>
              <a:t>Our Sponsors</a:t>
            </a:r>
            <a:r>
              <a:rPr lang="en-US" sz="1836" dirty="0"/>
              <a:t> </a:t>
            </a:r>
          </a:p>
        </p:txBody>
      </p:sp>
    </p:spTree>
    <p:extLst>
      <p:ext uri="{BB962C8B-B14F-4D97-AF65-F5344CB8AC3E}">
        <p14:creationId xmlns:p14="http://schemas.microsoft.com/office/powerpoint/2010/main" val="2282859669"/>
      </p:ext>
    </p:extLst>
  </p:cSld>
  <p:clrMapOvr>
    <a:masterClrMapping/>
  </p:clrMapOvr>
  <mc:AlternateContent xmlns:mc="http://schemas.openxmlformats.org/markup-compatibility/2006" xmlns:p14="http://schemas.microsoft.com/office/powerpoint/2010/main">
    <mc:Choice Requires="p14">
      <p:transition spd="med" p14:dur="700" advClick="0" advTm="30000">
        <p:fade/>
      </p:transition>
    </mc:Choice>
    <mc:Fallback xmlns="">
      <p:transition spd="med" advClick="0" advTm="3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55637" y="1668462"/>
            <a:ext cx="8382000" cy="1625060"/>
          </a:xfrm>
          <a:prstGeom prst="rect">
            <a:avLst/>
          </a:prstGeom>
          <a:noFill/>
        </p:spPr>
        <p:txBody>
          <a:bodyPr wrap="square" lIns="182880" tIns="146304" rIns="182880" bIns="146304" rtlCol="0">
            <a:spAutoFit/>
          </a:bodyPr>
          <a:lstStyle/>
          <a:p>
            <a:pPr>
              <a:lnSpc>
                <a:spcPct val="90000"/>
              </a:lnSpc>
              <a:spcAft>
                <a:spcPts val="600"/>
              </a:spcAft>
            </a:pPr>
            <a:r>
              <a:rPr lang="en-US" sz="4800" dirty="0">
                <a:solidFill>
                  <a:schemeClr val="tx1">
                    <a:lumMod val="50000"/>
                  </a:schemeClr>
                </a:solidFill>
                <a:latin typeface="Segoe UI Semilight" panose="020B0402040204020203" pitchFamily="34" charset="0"/>
                <a:cs typeface="Segoe UI Semilight" panose="020B0402040204020203" pitchFamily="34" charset="0"/>
              </a:rPr>
              <a:t>Introducing</a:t>
            </a:r>
            <a:br>
              <a:rPr lang="en-US" sz="4800" dirty="0">
                <a:solidFill>
                  <a:schemeClr val="tx1">
                    <a:lumMod val="50000"/>
                  </a:schemeClr>
                </a:solidFill>
              </a:rPr>
            </a:br>
            <a:r>
              <a:rPr lang="en-US" sz="4800" dirty="0">
                <a:solidFill>
                  <a:schemeClr val="tx1">
                    <a:lumMod val="50000"/>
                  </a:schemeClr>
                </a:solidFill>
                <a:latin typeface="Segoe UI Semibold" panose="020B0702040204020203" pitchFamily="34" charset="0"/>
                <a:cs typeface="Segoe UI Semibold" panose="020B0702040204020203" pitchFamily="34" charset="0"/>
              </a:rPr>
              <a:t>Microsoft PowerApps</a:t>
            </a:r>
          </a:p>
        </p:txBody>
      </p:sp>
      <p:sp>
        <p:nvSpPr>
          <p:cNvPr id="2" name="TextBox 1"/>
          <p:cNvSpPr txBox="1"/>
          <p:nvPr/>
        </p:nvSpPr>
        <p:spPr>
          <a:xfrm>
            <a:off x="655637" y="3954462"/>
            <a:ext cx="8808719" cy="1855893"/>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George Young</a:t>
            </a:r>
          </a:p>
          <a:p>
            <a:pPr>
              <a:lnSpc>
                <a:spcPct val="90000"/>
              </a:lnSpc>
              <a:spcAft>
                <a:spcPts val="600"/>
              </a:spcAft>
            </a:pPr>
            <a:r>
              <a:rPr lang="en-US" sz="2400" dirty="0">
                <a:gradFill>
                  <a:gsLst>
                    <a:gs pos="2917">
                      <a:schemeClr val="tx1"/>
                    </a:gs>
                    <a:gs pos="30000">
                      <a:schemeClr val="tx1"/>
                    </a:gs>
                  </a:gsLst>
                  <a:lin ang="5400000" scaled="0"/>
                </a:gradFill>
              </a:rPr>
              <a:t>Dawson Butte Software</a:t>
            </a:r>
          </a:p>
          <a:p>
            <a:pPr>
              <a:lnSpc>
                <a:spcPct val="90000"/>
              </a:lnSpc>
              <a:spcAft>
                <a:spcPts val="600"/>
              </a:spcAft>
            </a:pPr>
            <a:r>
              <a:rPr lang="en-US" sz="2400" dirty="0">
                <a:gradFill>
                  <a:gsLst>
                    <a:gs pos="2917">
                      <a:schemeClr val="tx1"/>
                    </a:gs>
                    <a:gs pos="30000">
                      <a:schemeClr val="tx1"/>
                    </a:gs>
                  </a:gsLst>
                  <a:lin ang="5400000" scaled="0"/>
                </a:gradFill>
              </a:rPr>
              <a:t>Denver Area Access Users Group</a:t>
            </a:r>
          </a:p>
          <a:p>
            <a:pPr>
              <a:lnSpc>
                <a:spcPct val="90000"/>
              </a:lnSpc>
              <a:spcAft>
                <a:spcPts val="600"/>
              </a:spcAft>
            </a:pPr>
            <a:r>
              <a:rPr lang="en-US" sz="2400" dirty="0">
                <a:gradFill>
                  <a:gsLst>
                    <a:gs pos="2917">
                      <a:schemeClr val="tx1"/>
                    </a:gs>
                    <a:gs pos="30000">
                      <a:schemeClr val="tx1"/>
                    </a:gs>
                  </a:gsLst>
                  <a:lin ang="5400000" scaled="0"/>
                </a:gradFill>
              </a:rPr>
              <a:t>gcyoung@dawsonbutte.net</a:t>
            </a:r>
          </a:p>
        </p:txBody>
      </p:sp>
    </p:spTree>
    <p:extLst>
      <p:ext uri="{BB962C8B-B14F-4D97-AF65-F5344CB8AC3E}">
        <p14:creationId xmlns:p14="http://schemas.microsoft.com/office/powerpoint/2010/main" val="174618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art 4"/>
          <p:cNvSpPr/>
          <p:nvPr/>
        </p:nvSpPr>
        <p:spPr bwMode="auto">
          <a:xfrm>
            <a:off x="5303837" y="1744662"/>
            <a:ext cx="1981200" cy="1676400"/>
          </a:xfrm>
          <a:prstGeom prst="hear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a:xfrm rot="18882910">
            <a:off x="5901302" y="2288625"/>
            <a:ext cx="862105" cy="969868"/>
            <a:chOff x="8809037" y="1287464"/>
            <a:chExt cx="1219194" cy="1492828"/>
          </a:xfrm>
        </p:grpSpPr>
        <p:cxnSp>
          <p:nvCxnSpPr>
            <p:cNvPr id="3" name="Elbow Connector 2"/>
            <p:cNvCxnSpPr/>
            <p:nvPr/>
          </p:nvCxnSpPr>
          <p:spPr>
            <a:xfrm rot="5400000">
              <a:off x="9228137" y="1477962"/>
              <a:ext cx="990600" cy="609600"/>
            </a:xfrm>
            <a:prstGeom prst="bentConnector3">
              <a:avLst>
                <a:gd name="adj1" fmla="val 50000"/>
              </a:avLst>
            </a:prstGeom>
            <a:ln w="762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5400000">
              <a:off x="8618537" y="1980192"/>
              <a:ext cx="990600" cy="609600"/>
            </a:xfrm>
            <a:prstGeom prst="bentConnector3">
              <a:avLst>
                <a:gd name="adj1" fmla="val 50000"/>
              </a:avLst>
            </a:prstGeom>
            <a:ln w="762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7" name="Title 3"/>
          <p:cNvSpPr txBox="1">
            <a:spLocks/>
          </p:cNvSpPr>
          <p:nvPr/>
        </p:nvSpPr>
        <p:spPr>
          <a:xfrm>
            <a:off x="2560637" y="4106862"/>
            <a:ext cx="7324988" cy="18288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3600" dirty="0"/>
              <a:t>when you’re building business apps</a:t>
            </a:r>
          </a:p>
          <a:p>
            <a:pPr algn="ctr"/>
            <a:r>
              <a:rPr lang="en-US" sz="3600" b="1" dirty="0">
                <a:solidFill>
                  <a:schemeClr val="tx1">
                    <a:lumMod val="50000"/>
                  </a:schemeClr>
                </a:solidFill>
                <a:latin typeface="+mn-lt"/>
              </a:rPr>
              <a:t>it’s hard to keep everyone happy</a:t>
            </a:r>
          </a:p>
        </p:txBody>
      </p:sp>
    </p:spTree>
    <p:extLst>
      <p:ext uri="{BB962C8B-B14F-4D97-AF65-F5344CB8AC3E}">
        <p14:creationId xmlns:p14="http://schemas.microsoft.com/office/powerpoint/2010/main" val="23247018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50"/>
                                        <p:tgtEl>
                                          <p:spTgt spid="7">
                                            <p:txEl>
                                              <p:pRg st="0" end="0"/>
                                            </p:txEl>
                                          </p:spTgt>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25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12436475" cy="6994525"/>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30163" y="-2252907"/>
            <a:ext cx="11430000" cy="9671538"/>
            <a:chOff x="5303837" y="1744662"/>
            <a:chExt cx="1981200" cy="1676400"/>
          </a:xfrm>
        </p:grpSpPr>
        <p:sp>
          <p:nvSpPr>
            <p:cNvPr id="8" name="Heart 7"/>
            <p:cNvSpPr/>
            <p:nvPr/>
          </p:nvSpPr>
          <p:spPr bwMode="auto">
            <a:xfrm>
              <a:off x="5303837" y="1744662"/>
              <a:ext cx="1981200" cy="1676400"/>
            </a:xfrm>
            <a:prstGeom prst="hear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p:nvGrpSpPr>
          <p:grpSpPr>
            <a:xfrm rot="18882910">
              <a:off x="5901302" y="2288625"/>
              <a:ext cx="862105" cy="969868"/>
              <a:chOff x="8809037" y="1287464"/>
              <a:chExt cx="1219194" cy="1492828"/>
            </a:xfrm>
          </p:grpSpPr>
          <p:cxnSp>
            <p:nvCxnSpPr>
              <p:cNvPr id="11" name="Elbow Connector 10"/>
              <p:cNvCxnSpPr/>
              <p:nvPr/>
            </p:nvCxnSpPr>
            <p:spPr>
              <a:xfrm rot="5400000">
                <a:off x="9228137" y="1477962"/>
                <a:ext cx="990600" cy="609600"/>
              </a:xfrm>
              <a:prstGeom prst="bentConnector3">
                <a:avLst>
                  <a:gd name="adj1" fmla="val 50000"/>
                </a:avLst>
              </a:prstGeom>
              <a:ln w="2540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rot="5400000">
                <a:off x="8618537" y="1980192"/>
                <a:ext cx="990600" cy="609600"/>
              </a:xfrm>
              <a:prstGeom prst="bentConnector3">
                <a:avLst>
                  <a:gd name="adj1" fmla="val 50000"/>
                </a:avLst>
              </a:prstGeom>
              <a:ln w="2540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4" name="Title 3"/>
          <p:cNvSpPr>
            <a:spLocks noGrp="1"/>
          </p:cNvSpPr>
          <p:nvPr>
            <p:ph type="title"/>
          </p:nvPr>
        </p:nvSpPr>
        <p:spPr>
          <a:xfrm>
            <a:off x="1664526" y="677862"/>
            <a:ext cx="3210348" cy="5299426"/>
          </a:xfrm>
        </p:spPr>
        <p:txBody>
          <a:bodyPr anchor="ctr"/>
          <a:lstStyle/>
          <a:p>
            <a:r>
              <a:rPr lang="en-US" sz="2800" dirty="0">
                <a:solidFill>
                  <a:schemeClr val="bg1"/>
                </a:solidFill>
                <a:latin typeface="Segoe UI Semilight" panose="020B0402040204020203" pitchFamily="34" charset="0"/>
                <a:cs typeface="Segoe UI Semilight" panose="020B0402040204020203" pitchFamily="34" charset="0"/>
              </a:rPr>
              <a:t>Secure</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Scalable</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Managed</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Integrated</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Compliant</a:t>
            </a:r>
          </a:p>
        </p:txBody>
      </p:sp>
      <p:sp>
        <p:nvSpPr>
          <p:cNvPr id="10" name="Title 3"/>
          <p:cNvSpPr txBox="1">
            <a:spLocks/>
          </p:cNvSpPr>
          <p:nvPr/>
        </p:nvSpPr>
        <p:spPr>
          <a:xfrm>
            <a:off x="8682462" y="677862"/>
            <a:ext cx="3210348" cy="5299426"/>
          </a:xfrm>
          <a:prstGeom prst="rect">
            <a:avLst/>
          </a:prstGeom>
        </p:spPr>
        <p:txBody>
          <a:bodyPr vert="horz" wrap="square" lIns="146304" tIns="91440" rIns="146304" bIns="91440" rtlCol="0" anchor="ctr">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800" dirty="0">
                <a:solidFill>
                  <a:schemeClr val="bg1"/>
                </a:solidFill>
                <a:latin typeface="Segoe UI Semilight" panose="020B0402040204020203" pitchFamily="34" charset="0"/>
                <a:cs typeface="Segoe UI Semilight" panose="020B0402040204020203" pitchFamily="34" charset="0"/>
              </a:rPr>
              <a:t>Fast</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Iterative</a:t>
            </a:r>
            <a:br>
              <a:rPr lang="en-US" sz="2800" dirty="0">
                <a:solidFill>
                  <a:schemeClr val="bg1"/>
                </a:solidFill>
                <a:latin typeface="Segoe UI Semilight" panose="020B0402040204020203" pitchFamily="34" charset="0"/>
                <a:cs typeface="Segoe UI Semilight" panose="020B0402040204020203" pitchFamily="34" charset="0"/>
              </a:rPr>
            </a:br>
            <a:endParaRPr lang="en-US" sz="2800" dirty="0">
              <a:solidFill>
                <a:schemeClr val="bg1"/>
              </a:solidFill>
              <a:latin typeface="Segoe UI Semilight" panose="020B0402040204020203" pitchFamily="34" charset="0"/>
              <a:cs typeface="Segoe UI Semilight" panose="020B0402040204020203" pitchFamily="34" charset="0"/>
            </a:endParaRPr>
          </a:p>
          <a:p>
            <a:r>
              <a:rPr lang="en-US" sz="2800" dirty="0">
                <a:solidFill>
                  <a:schemeClr val="bg1"/>
                </a:solidFill>
                <a:latin typeface="Segoe UI Semilight" panose="020B0402040204020203" pitchFamily="34" charset="0"/>
                <a:cs typeface="Segoe UI Semilight" panose="020B0402040204020203" pitchFamily="34" charset="0"/>
              </a:rPr>
              <a:t>Cross-platform</a:t>
            </a:r>
          </a:p>
          <a:p>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Beautiful</a:t>
            </a:r>
            <a:br>
              <a:rPr lang="en-US" sz="2800" dirty="0">
                <a:solidFill>
                  <a:schemeClr val="bg1"/>
                </a:solidFill>
                <a:latin typeface="Segoe UI Semilight" panose="020B0402040204020203" pitchFamily="34" charset="0"/>
                <a:cs typeface="Segoe UI Semilight" panose="020B0402040204020203" pitchFamily="34" charset="0"/>
              </a:rPr>
            </a:br>
            <a:br>
              <a:rPr lang="en-US" sz="2800" dirty="0">
                <a:solidFill>
                  <a:schemeClr val="bg1"/>
                </a:solidFill>
                <a:latin typeface="Segoe UI Semilight" panose="020B0402040204020203" pitchFamily="34" charset="0"/>
                <a:cs typeface="Segoe UI Semilight" panose="020B0402040204020203" pitchFamily="34" charset="0"/>
              </a:rPr>
            </a:br>
            <a:r>
              <a:rPr lang="en-US" sz="2800" dirty="0">
                <a:solidFill>
                  <a:schemeClr val="bg1"/>
                </a:solidFill>
                <a:latin typeface="Segoe UI Semilight" panose="020B0402040204020203" pitchFamily="34" charset="0"/>
                <a:cs typeface="Segoe UI Semilight" panose="020B0402040204020203" pitchFamily="34" charset="0"/>
              </a:rPr>
              <a:t>Easy</a:t>
            </a:r>
          </a:p>
        </p:txBody>
      </p:sp>
      <p:grpSp>
        <p:nvGrpSpPr>
          <p:cNvPr id="13" name="Group 12"/>
          <p:cNvGrpSpPr/>
          <p:nvPr/>
        </p:nvGrpSpPr>
        <p:grpSpPr>
          <a:xfrm>
            <a:off x="4945139" y="2054400"/>
            <a:ext cx="2546350" cy="2546350"/>
            <a:chOff x="4945139" y="2054400"/>
            <a:chExt cx="2546350" cy="2546350"/>
          </a:xfrm>
        </p:grpSpPr>
        <p:sp>
          <p:nvSpPr>
            <p:cNvPr id="3" name="Oval 2"/>
            <p:cNvSpPr/>
            <p:nvPr/>
          </p:nvSpPr>
          <p:spPr bwMode="auto">
            <a:xfrm flipV="1">
              <a:off x="4945139" y="2054400"/>
              <a:ext cx="2546350" cy="254635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a:xfrm>
              <a:off x="5657648" y="2819744"/>
              <a:ext cx="1121333" cy="1015663"/>
            </a:xfrm>
            <a:prstGeom prst="rect">
              <a:avLst/>
            </a:prstGeom>
          </p:spPr>
          <p:txBody>
            <a:bodyPr wrap="none">
              <a:spAutoFit/>
            </a:bodyPr>
            <a:lstStyle/>
            <a:p>
              <a:r>
                <a:rPr lang="en-US" sz="6000" b="1" dirty="0">
                  <a:solidFill>
                    <a:srgbClr val="FF0000"/>
                  </a:solidFill>
                </a:rPr>
                <a:t>VS</a:t>
              </a:r>
            </a:p>
          </p:txBody>
        </p:sp>
      </p:grpSp>
    </p:spTree>
    <p:extLst>
      <p:ext uri="{BB962C8B-B14F-4D97-AF65-F5344CB8AC3E}">
        <p14:creationId xmlns:p14="http://schemas.microsoft.com/office/powerpoint/2010/main" val="2058581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750"/>
                            </p:stCondLst>
                            <p:childTnLst>
                              <p:par>
                                <p:cTn id="14" presetID="1" presetClass="entr" presetSubtype="0" fill="hold" grpId="0" nodeType="afterEffect">
                                  <p:stCondLst>
                                    <p:cond delay="0"/>
                                  </p:stCondLst>
                                  <p:iterate type="wd">
                                    <p:tmAbs val="100"/>
                                  </p:iterate>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1151"/>
                            </p:stCondLst>
                            <p:childTnLst>
                              <p:par>
                                <p:cTn id="17" presetID="1" presetClass="entr" presetSubtype="0" fill="hold" nodeType="afterEffect">
                                  <p:stCondLst>
                                    <p:cond delay="100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2151"/>
                            </p:stCondLst>
                            <p:childTnLst>
                              <p:par>
                                <p:cTn id="20" presetID="1" presetClass="entr" presetSubtype="0" fill="hold" grpId="0" nodeType="afterEffect">
                                  <p:stCondLst>
                                    <p:cond delay="200"/>
                                  </p:stCondLst>
                                  <p:iterate type="wd">
                                    <p:tmAbs val="100"/>
                                  </p:iterate>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6649581" y="1761644"/>
            <a:ext cx="424216" cy="424216"/>
          </a:xfrm>
          <a:prstGeom prst="roundRect">
            <a:avLst>
              <a:gd name="adj" fmla="val 12087"/>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ounded Rectangle 3"/>
          <p:cNvSpPr/>
          <p:nvPr/>
        </p:nvSpPr>
        <p:spPr bwMode="auto">
          <a:xfrm>
            <a:off x="7163989" y="1761643"/>
            <a:ext cx="424216" cy="424216"/>
          </a:xfrm>
          <a:prstGeom prst="roundRect">
            <a:avLst>
              <a:gd name="adj" fmla="val 12087"/>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ounded Rectangle 4"/>
          <p:cNvSpPr/>
          <p:nvPr/>
        </p:nvSpPr>
        <p:spPr bwMode="auto">
          <a:xfrm>
            <a:off x="7678396" y="1761643"/>
            <a:ext cx="424216" cy="424216"/>
          </a:xfrm>
          <a:prstGeom prst="roundRect">
            <a:avLst>
              <a:gd name="adj" fmla="val 12087"/>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Rounded Rectangle 11"/>
          <p:cNvSpPr/>
          <p:nvPr/>
        </p:nvSpPr>
        <p:spPr bwMode="auto">
          <a:xfrm>
            <a:off x="6643098" y="2271428"/>
            <a:ext cx="424216" cy="424216"/>
          </a:xfrm>
          <a:prstGeom prst="roundRect">
            <a:avLst>
              <a:gd name="adj" fmla="val 12087"/>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 name="Rounded Rectangle 12"/>
          <p:cNvSpPr/>
          <p:nvPr/>
        </p:nvSpPr>
        <p:spPr bwMode="auto">
          <a:xfrm>
            <a:off x="7157506" y="2271427"/>
            <a:ext cx="424216" cy="424216"/>
          </a:xfrm>
          <a:prstGeom prst="roundRect">
            <a:avLst>
              <a:gd name="adj" fmla="val 12087"/>
            </a:avLst>
          </a:prstGeom>
          <a:solidFill>
            <a:schemeClr val="accent3">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Rounded Rectangle 19"/>
          <p:cNvSpPr/>
          <p:nvPr/>
        </p:nvSpPr>
        <p:spPr bwMode="auto">
          <a:xfrm>
            <a:off x="6643098" y="2781207"/>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7157506" y="2781206"/>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Rounded Rectangle 21"/>
          <p:cNvSpPr/>
          <p:nvPr/>
        </p:nvSpPr>
        <p:spPr bwMode="auto">
          <a:xfrm>
            <a:off x="7671913" y="2781206"/>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3" name="Rounded Rectangle 22"/>
          <p:cNvSpPr/>
          <p:nvPr/>
        </p:nvSpPr>
        <p:spPr bwMode="auto">
          <a:xfrm>
            <a:off x="8186320" y="2781205"/>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4" name="Rounded Rectangle 23"/>
          <p:cNvSpPr/>
          <p:nvPr/>
        </p:nvSpPr>
        <p:spPr bwMode="auto">
          <a:xfrm>
            <a:off x="8700727" y="2781205"/>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Rounded Rectangle 35"/>
          <p:cNvSpPr/>
          <p:nvPr/>
        </p:nvSpPr>
        <p:spPr bwMode="auto">
          <a:xfrm>
            <a:off x="6643098" y="3290982"/>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7157506" y="3290982"/>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Rounded Rectangle 37"/>
          <p:cNvSpPr/>
          <p:nvPr/>
        </p:nvSpPr>
        <p:spPr bwMode="auto">
          <a:xfrm>
            <a:off x="7671913" y="3290981"/>
            <a:ext cx="424216" cy="424216"/>
          </a:xfrm>
          <a:prstGeom prst="roundRect">
            <a:avLst>
              <a:gd name="adj" fmla="val 12087"/>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9" name="TextBox 68"/>
          <p:cNvSpPr txBox="1"/>
          <p:nvPr/>
        </p:nvSpPr>
        <p:spPr>
          <a:xfrm>
            <a:off x="808037" y="1600579"/>
            <a:ext cx="5029200" cy="4182683"/>
          </a:xfrm>
          <a:prstGeom prst="rect">
            <a:avLst/>
          </a:prstGeom>
          <a:noFill/>
        </p:spPr>
        <p:txBody>
          <a:bodyPr wrap="square" lIns="182880" tIns="146304" rIns="182880" bIns="146304" rtlCol="0">
            <a:spAutoFit/>
          </a:bodyPr>
          <a:lstStyle/>
          <a:p>
            <a:pPr>
              <a:lnSpc>
                <a:spcPct val="90000"/>
              </a:lnSpc>
              <a:spcAft>
                <a:spcPts val="600"/>
              </a:spcAft>
              <a:tabLst>
                <a:tab pos="2743200" algn="l"/>
              </a:tabLst>
            </a:pPr>
            <a:r>
              <a:rPr lang="en-US" sz="2400" dirty="0">
                <a:gradFill>
                  <a:gsLst>
                    <a:gs pos="2917">
                      <a:schemeClr val="tx1"/>
                    </a:gs>
                    <a:gs pos="30000">
                      <a:schemeClr val="tx1"/>
                    </a:gs>
                  </a:gsLst>
                  <a:lin ang="5400000" scaled="0"/>
                </a:gradFill>
                <a:latin typeface="+mj-lt"/>
              </a:rPr>
              <a:t>Only a handful of business apps merit the time and cost of traditional </a:t>
            </a:r>
            <a:r>
              <a:rPr lang="en-US" sz="2400" b="1"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custom software development</a:t>
            </a:r>
            <a:r>
              <a:rPr lang="en-US" sz="2400" dirty="0">
                <a:gradFill>
                  <a:gsLst>
                    <a:gs pos="2917">
                      <a:schemeClr val="tx1"/>
                    </a:gs>
                    <a:gs pos="30000">
                      <a:schemeClr val="tx1"/>
                    </a:gs>
                  </a:gsLst>
                  <a:lin ang="5400000" scaled="0"/>
                </a:gradFill>
                <a:latin typeface="+mj-lt"/>
              </a:rPr>
              <a:t>…</a:t>
            </a:r>
            <a:br>
              <a:rPr lang="en-US" sz="2400" dirty="0">
                <a:gradFill>
                  <a:gsLst>
                    <a:gs pos="2917">
                      <a:schemeClr val="tx1"/>
                    </a:gs>
                    <a:gs pos="30000">
                      <a:schemeClr val="tx1"/>
                    </a:gs>
                  </a:gsLst>
                  <a:lin ang="5400000" scaled="0"/>
                </a:gradFill>
                <a:latin typeface="+mj-lt"/>
              </a:rPr>
            </a:br>
            <a:endParaRPr lang="en-US" sz="1200" dirty="0">
              <a:gradFill>
                <a:gsLst>
                  <a:gs pos="2917">
                    <a:schemeClr val="tx1"/>
                  </a:gs>
                  <a:gs pos="30000">
                    <a:schemeClr val="tx1"/>
                  </a:gs>
                </a:gsLst>
                <a:lin ang="5400000" scaled="0"/>
              </a:gradFill>
              <a:latin typeface="+mj-lt"/>
            </a:endParaRPr>
          </a:p>
          <a:p>
            <a:pPr>
              <a:lnSpc>
                <a:spcPct val="90000"/>
              </a:lnSpc>
              <a:spcAft>
                <a:spcPts val="600"/>
              </a:spcAft>
            </a:pPr>
            <a:r>
              <a:rPr lang="en-US" sz="2400" dirty="0">
                <a:gradFill>
                  <a:gsLst>
                    <a:gs pos="2917">
                      <a:schemeClr val="tx1"/>
                    </a:gs>
                    <a:gs pos="30000">
                      <a:schemeClr val="tx1"/>
                    </a:gs>
                  </a:gsLst>
                  <a:lin ang="5400000" scaled="0"/>
                </a:gradFill>
                <a:latin typeface="+mj-lt"/>
              </a:rPr>
              <a:t>…and only so many problems can be solved with </a:t>
            </a:r>
            <a:r>
              <a:rPr lang="en-US" sz="2400" b="1"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off-the-shelf SaaS</a:t>
            </a:r>
            <a:r>
              <a:rPr lang="en-US" sz="2400" dirty="0">
                <a:gradFill>
                  <a:gsLst>
                    <a:gs pos="2917">
                      <a:schemeClr val="tx1"/>
                    </a:gs>
                    <a:gs pos="30000">
                      <a:schemeClr val="tx1"/>
                    </a:gs>
                  </a:gsLst>
                  <a:lin ang="5400000" scaled="0"/>
                </a:gradFill>
                <a:latin typeface="+mj-lt"/>
              </a:rPr>
              <a:t>.</a:t>
            </a:r>
          </a:p>
          <a:p>
            <a:pPr>
              <a:lnSpc>
                <a:spcPct val="90000"/>
              </a:lnSpc>
              <a:spcAft>
                <a:spcPts val="600"/>
              </a:spcAft>
            </a:pPr>
            <a:endParaRPr lang="en-US" sz="2400" dirty="0">
              <a:gradFill>
                <a:gsLst>
                  <a:gs pos="2917">
                    <a:schemeClr val="tx1"/>
                  </a:gs>
                  <a:gs pos="30000">
                    <a:schemeClr val="tx1"/>
                  </a:gs>
                </a:gsLst>
                <a:lin ang="5400000" scaled="0"/>
              </a:gradFill>
              <a:latin typeface="+mj-lt"/>
            </a:endParaRPr>
          </a:p>
          <a:p>
            <a:pPr>
              <a:lnSpc>
                <a:spcPct val="90000"/>
              </a:lnSpc>
              <a:spcAft>
                <a:spcPts val="600"/>
              </a:spcAft>
            </a:pPr>
            <a:r>
              <a:rPr lang="en-US" sz="3600" b="1" dirty="0">
                <a:solidFill>
                  <a:schemeClr val="tx1">
                    <a:lumMod val="50000"/>
                  </a:schemeClr>
                </a:solidFill>
              </a:rPr>
              <a:t>What about every other need your business faces?</a:t>
            </a:r>
          </a:p>
        </p:txBody>
      </p:sp>
      <p:grpSp>
        <p:nvGrpSpPr>
          <p:cNvPr id="157" name="Group 156"/>
          <p:cNvGrpSpPr/>
          <p:nvPr/>
        </p:nvGrpSpPr>
        <p:grpSpPr>
          <a:xfrm>
            <a:off x="6628170" y="232299"/>
            <a:ext cx="5609867" cy="6541563"/>
            <a:chOff x="6628170" y="232299"/>
            <a:chExt cx="5609867" cy="6541563"/>
          </a:xfrm>
        </p:grpSpPr>
        <p:sp>
          <p:nvSpPr>
            <p:cNvPr id="6" name="Rounded Rectangle 5"/>
            <p:cNvSpPr/>
            <p:nvPr/>
          </p:nvSpPr>
          <p:spPr bwMode="auto">
            <a:xfrm>
              <a:off x="8186320" y="176164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8700727" y="176164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ounded Rectangle 7"/>
            <p:cNvSpPr/>
            <p:nvPr/>
          </p:nvSpPr>
          <p:spPr bwMode="auto">
            <a:xfrm>
              <a:off x="9215134" y="176164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ounded Rectangle 8"/>
            <p:cNvSpPr/>
            <p:nvPr/>
          </p:nvSpPr>
          <p:spPr bwMode="auto">
            <a:xfrm>
              <a:off x="9729541" y="176164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Rounded Rectangle 9"/>
            <p:cNvSpPr/>
            <p:nvPr/>
          </p:nvSpPr>
          <p:spPr bwMode="auto">
            <a:xfrm>
              <a:off x="10258425" y="17616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7671913" y="227142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8186320" y="227142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8700727" y="227142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9215134" y="227142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9729541" y="227142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Rounded Rectangle 18"/>
            <p:cNvSpPr/>
            <p:nvPr/>
          </p:nvSpPr>
          <p:spPr bwMode="auto">
            <a:xfrm>
              <a:off x="10243948" y="227142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le 24"/>
            <p:cNvSpPr/>
            <p:nvPr/>
          </p:nvSpPr>
          <p:spPr bwMode="auto">
            <a:xfrm>
              <a:off x="9215134" y="278120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le 25"/>
            <p:cNvSpPr/>
            <p:nvPr/>
          </p:nvSpPr>
          <p:spPr bwMode="auto">
            <a:xfrm>
              <a:off x="9729541" y="278120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7" name="Rounded Rectangle 26"/>
            <p:cNvSpPr/>
            <p:nvPr/>
          </p:nvSpPr>
          <p:spPr bwMode="auto">
            <a:xfrm>
              <a:off x="10243948" y="278120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8186320" y="32909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Rounded Rectangle 39"/>
            <p:cNvSpPr/>
            <p:nvPr/>
          </p:nvSpPr>
          <p:spPr bwMode="auto">
            <a:xfrm>
              <a:off x="8700727" y="329098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9215134" y="329097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Rounded Rectangle 41"/>
            <p:cNvSpPr/>
            <p:nvPr/>
          </p:nvSpPr>
          <p:spPr bwMode="auto">
            <a:xfrm>
              <a:off x="9729541" y="329097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Rounded Rectangle 42"/>
            <p:cNvSpPr/>
            <p:nvPr/>
          </p:nvSpPr>
          <p:spPr bwMode="auto">
            <a:xfrm>
              <a:off x="10243948" y="329097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Rounded Rectangle 43"/>
            <p:cNvSpPr/>
            <p:nvPr/>
          </p:nvSpPr>
          <p:spPr bwMode="auto">
            <a:xfrm>
              <a:off x="6643098" y="380076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ounded Rectangle 44"/>
            <p:cNvSpPr/>
            <p:nvPr/>
          </p:nvSpPr>
          <p:spPr bwMode="auto">
            <a:xfrm>
              <a:off x="7157506" y="380076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Rounded Rectangle 45"/>
            <p:cNvSpPr/>
            <p:nvPr/>
          </p:nvSpPr>
          <p:spPr bwMode="auto">
            <a:xfrm>
              <a:off x="7671913" y="380076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Rounded Rectangle 46"/>
            <p:cNvSpPr/>
            <p:nvPr/>
          </p:nvSpPr>
          <p:spPr bwMode="auto">
            <a:xfrm>
              <a:off x="8186320" y="380076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8" name="Rounded Rectangle 47"/>
            <p:cNvSpPr/>
            <p:nvPr/>
          </p:nvSpPr>
          <p:spPr bwMode="auto">
            <a:xfrm>
              <a:off x="8700727" y="380076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Rounded Rectangle 48"/>
            <p:cNvSpPr/>
            <p:nvPr/>
          </p:nvSpPr>
          <p:spPr bwMode="auto">
            <a:xfrm>
              <a:off x="9215134" y="380076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Rounded Rectangle 49"/>
            <p:cNvSpPr/>
            <p:nvPr/>
          </p:nvSpPr>
          <p:spPr bwMode="auto">
            <a:xfrm>
              <a:off x="9729541" y="380076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Rounded Rectangle 50"/>
            <p:cNvSpPr/>
            <p:nvPr/>
          </p:nvSpPr>
          <p:spPr bwMode="auto">
            <a:xfrm>
              <a:off x="10243948" y="380076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Rounded Rectangle 51"/>
            <p:cNvSpPr/>
            <p:nvPr/>
          </p:nvSpPr>
          <p:spPr bwMode="auto">
            <a:xfrm>
              <a:off x="6643098" y="431054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3" name="Rounded Rectangle 52"/>
            <p:cNvSpPr/>
            <p:nvPr/>
          </p:nvSpPr>
          <p:spPr bwMode="auto">
            <a:xfrm>
              <a:off x="7157506" y="43105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4" name="Rounded Rectangle 53"/>
            <p:cNvSpPr/>
            <p:nvPr/>
          </p:nvSpPr>
          <p:spPr bwMode="auto">
            <a:xfrm>
              <a:off x="7671913" y="43105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5" name="Rounded Rectangle 54"/>
            <p:cNvSpPr/>
            <p:nvPr/>
          </p:nvSpPr>
          <p:spPr bwMode="auto">
            <a:xfrm>
              <a:off x="8186320" y="431054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6" name="Rounded Rectangle 55"/>
            <p:cNvSpPr/>
            <p:nvPr/>
          </p:nvSpPr>
          <p:spPr bwMode="auto">
            <a:xfrm>
              <a:off x="8700727" y="431054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7" name="Rounded Rectangle 56"/>
            <p:cNvSpPr/>
            <p:nvPr/>
          </p:nvSpPr>
          <p:spPr bwMode="auto">
            <a:xfrm>
              <a:off x="9215134" y="431054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Rounded Rectangle 57"/>
            <p:cNvSpPr/>
            <p:nvPr/>
          </p:nvSpPr>
          <p:spPr bwMode="auto">
            <a:xfrm>
              <a:off x="9729541" y="431054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Rounded Rectangle 58"/>
            <p:cNvSpPr/>
            <p:nvPr/>
          </p:nvSpPr>
          <p:spPr bwMode="auto">
            <a:xfrm>
              <a:off x="10243948" y="431054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0" name="Rounded Rectangle 59"/>
            <p:cNvSpPr/>
            <p:nvPr/>
          </p:nvSpPr>
          <p:spPr bwMode="auto">
            <a:xfrm>
              <a:off x="6635634" y="482032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1" name="Rounded Rectangle 60"/>
            <p:cNvSpPr/>
            <p:nvPr/>
          </p:nvSpPr>
          <p:spPr bwMode="auto">
            <a:xfrm>
              <a:off x="7150041" y="482032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2" name="Rounded Rectangle 61"/>
            <p:cNvSpPr/>
            <p:nvPr/>
          </p:nvSpPr>
          <p:spPr bwMode="auto">
            <a:xfrm>
              <a:off x="7664448" y="482031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3" name="Rounded Rectangle 62"/>
            <p:cNvSpPr/>
            <p:nvPr/>
          </p:nvSpPr>
          <p:spPr bwMode="auto">
            <a:xfrm>
              <a:off x="8178855" y="482031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Rounded Rectangle 63"/>
            <p:cNvSpPr/>
            <p:nvPr/>
          </p:nvSpPr>
          <p:spPr bwMode="auto">
            <a:xfrm>
              <a:off x="8693262" y="482031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5" name="Rounded Rectangle 64"/>
            <p:cNvSpPr/>
            <p:nvPr/>
          </p:nvSpPr>
          <p:spPr bwMode="auto">
            <a:xfrm>
              <a:off x="9207669" y="482031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6" name="Rounded Rectangle 65"/>
            <p:cNvSpPr/>
            <p:nvPr/>
          </p:nvSpPr>
          <p:spPr bwMode="auto">
            <a:xfrm>
              <a:off x="9722077" y="482031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7" name="Rounded Rectangle 66"/>
            <p:cNvSpPr/>
            <p:nvPr/>
          </p:nvSpPr>
          <p:spPr bwMode="auto">
            <a:xfrm>
              <a:off x="10236484" y="482031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0" name="Rounded Rectangle 69"/>
            <p:cNvSpPr/>
            <p:nvPr/>
          </p:nvSpPr>
          <p:spPr bwMode="auto">
            <a:xfrm>
              <a:off x="6635634" y="533009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Rounded Rectangle 70"/>
            <p:cNvSpPr/>
            <p:nvPr/>
          </p:nvSpPr>
          <p:spPr bwMode="auto">
            <a:xfrm>
              <a:off x="7150042" y="533009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Rounded Rectangle 71"/>
            <p:cNvSpPr/>
            <p:nvPr/>
          </p:nvSpPr>
          <p:spPr bwMode="auto">
            <a:xfrm>
              <a:off x="7664449" y="533009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3" name="Rounded Rectangle 72"/>
            <p:cNvSpPr/>
            <p:nvPr/>
          </p:nvSpPr>
          <p:spPr bwMode="auto">
            <a:xfrm>
              <a:off x="8178856" y="533009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Rounded Rectangle 73"/>
            <p:cNvSpPr/>
            <p:nvPr/>
          </p:nvSpPr>
          <p:spPr bwMode="auto">
            <a:xfrm>
              <a:off x="8693263" y="533008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Rounded Rectangle 74"/>
            <p:cNvSpPr/>
            <p:nvPr/>
          </p:nvSpPr>
          <p:spPr bwMode="auto">
            <a:xfrm>
              <a:off x="9207670" y="533008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Rounded Rectangle 75"/>
            <p:cNvSpPr/>
            <p:nvPr/>
          </p:nvSpPr>
          <p:spPr bwMode="auto">
            <a:xfrm>
              <a:off x="9722077" y="533008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ounded Rectangle 76"/>
            <p:cNvSpPr/>
            <p:nvPr/>
          </p:nvSpPr>
          <p:spPr bwMode="auto">
            <a:xfrm>
              <a:off x="10236484" y="533008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Rounded Rectangle 77"/>
            <p:cNvSpPr/>
            <p:nvPr/>
          </p:nvSpPr>
          <p:spPr bwMode="auto">
            <a:xfrm>
              <a:off x="6635634" y="583987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Rounded Rectangle 78"/>
            <p:cNvSpPr/>
            <p:nvPr/>
          </p:nvSpPr>
          <p:spPr bwMode="auto">
            <a:xfrm>
              <a:off x="7150042" y="583987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0" name="Rounded Rectangle 79"/>
            <p:cNvSpPr/>
            <p:nvPr/>
          </p:nvSpPr>
          <p:spPr bwMode="auto">
            <a:xfrm>
              <a:off x="7664449" y="583987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1" name="Rounded Rectangle 80"/>
            <p:cNvSpPr/>
            <p:nvPr/>
          </p:nvSpPr>
          <p:spPr bwMode="auto">
            <a:xfrm>
              <a:off x="8178856" y="583986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2" name="Rounded Rectangle 81"/>
            <p:cNvSpPr/>
            <p:nvPr/>
          </p:nvSpPr>
          <p:spPr bwMode="auto">
            <a:xfrm>
              <a:off x="8693263" y="583986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3" name="Rounded Rectangle 82"/>
            <p:cNvSpPr/>
            <p:nvPr/>
          </p:nvSpPr>
          <p:spPr bwMode="auto">
            <a:xfrm>
              <a:off x="9207670" y="583986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4" name="Rounded Rectangle 83"/>
            <p:cNvSpPr/>
            <p:nvPr/>
          </p:nvSpPr>
          <p:spPr bwMode="auto">
            <a:xfrm>
              <a:off x="9722077" y="583986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5" name="Rounded Rectangle 84"/>
            <p:cNvSpPr/>
            <p:nvPr/>
          </p:nvSpPr>
          <p:spPr bwMode="auto">
            <a:xfrm>
              <a:off x="10236484" y="583986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6" name="Rounded Rectangle 85"/>
            <p:cNvSpPr/>
            <p:nvPr/>
          </p:nvSpPr>
          <p:spPr bwMode="auto">
            <a:xfrm>
              <a:off x="6628170" y="634964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7" name="Rounded Rectangle 86"/>
            <p:cNvSpPr/>
            <p:nvPr/>
          </p:nvSpPr>
          <p:spPr bwMode="auto">
            <a:xfrm>
              <a:off x="7142577" y="634964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8" name="Rounded Rectangle 87"/>
            <p:cNvSpPr/>
            <p:nvPr/>
          </p:nvSpPr>
          <p:spPr bwMode="auto">
            <a:xfrm>
              <a:off x="7656984" y="634964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9" name="Rounded Rectangle 88"/>
            <p:cNvSpPr/>
            <p:nvPr/>
          </p:nvSpPr>
          <p:spPr bwMode="auto">
            <a:xfrm>
              <a:off x="8171391" y="63496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0" name="Rounded Rectangle 89"/>
            <p:cNvSpPr/>
            <p:nvPr/>
          </p:nvSpPr>
          <p:spPr bwMode="auto">
            <a:xfrm>
              <a:off x="8685798" y="63496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1" name="Rounded Rectangle 90"/>
            <p:cNvSpPr/>
            <p:nvPr/>
          </p:nvSpPr>
          <p:spPr bwMode="auto">
            <a:xfrm>
              <a:off x="9200205" y="634964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2" name="Rounded Rectangle 91"/>
            <p:cNvSpPr/>
            <p:nvPr/>
          </p:nvSpPr>
          <p:spPr bwMode="auto">
            <a:xfrm>
              <a:off x="9714613" y="634964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3" name="Rounded Rectangle 92"/>
            <p:cNvSpPr/>
            <p:nvPr/>
          </p:nvSpPr>
          <p:spPr bwMode="auto">
            <a:xfrm>
              <a:off x="10229020" y="634964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4" name="Rounded Rectangle 93"/>
            <p:cNvSpPr/>
            <p:nvPr/>
          </p:nvSpPr>
          <p:spPr bwMode="auto">
            <a:xfrm>
              <a:off x="6649581" y="23230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5" name="Rounded Rectangle 94"/>
            <p:cNvSpPr/>
            <p:nvPr/>
          </p:nvSpPr>
          <p:spPr bwMode="auto">
            <a:xfrm>
              <a:off x="7163989" y="23230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6" name="Rounded Rectangle 95"/>
            <p:cNvSpPr/>
            <p:nvPr/>
          </p:nvSpPr>
          <p:spPr bwMode="auto">
            <a:xfrm>
              <a:off x="7678396" y="23230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7" name="Rounded Rectangle 96"/>
            <p:cNvSpPr/>
            <p:nvPr/>
          </p:nvSpPr>
          <p:spPr bwMode="auto">
            <a:xfrm>
              <a:off x="8192803" y="23230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Rounded Rectangle 97"/>
            <p:cNvSpPr/>
            <p:nvPr/>
          </p:nvSpPr>
          <p:spPr bwMode="auto">
            <a:xfrm>
              <a:off x="8707210" y="23230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9" name="Rounded Rectangle 98"/>
            <p:cNvSpPr/>
            <p:nvPr/>
          </p:nvSpPr>
          <p:spPr bwMode="auto">
            <a:xfrm>
              <a:off x="9221617" y="23230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0" name="Rounded Rectangle 99"/>
            <p:cNvSpPr/>
            <p:nvPr/>
          </p:nvSpPr>
          <p:spPr bwMode="auto">
            <a:xfrm>
              <a:off x="9736024" y="23229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1" name="Rounded Rectangle 100"/>
            <p:cNvSpPr/>
            <p:nvPr/>
          </p:nvSpPr>
          <p:spPr bwMode="auto">
            <a:xfrm>
              <a:off x="10250431" y="23229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2" name="Rounded Rectangle 101"/>
            <p:cNvSpPr/>
            <p:nvPr/>
          </p:nvSpPr>
          <p:spPr bwMode="auto">
            <a:xfrm>
              <a:off x="6649581" y="74208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3" name="Rounded Rectangle 102"/>
            <p:cNvSpPr/>
            <p:nvPr/>
          </p:nvSpPr>
          <p:spPr bwMode="auto">
            <a:xfrm>
              <a:off x="7163989" y="7420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4" name="Rounded Rectangle 103"/>
            <p:cNvSpPr/>
            <p:nvPr/>
          </p:nvSpPr>
          <p:spPr bwMode="auto">
            <a:xfrm>
              <a:off x="7678396" y="7420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5" name="Rounded Rectangle 104"/>
            <p:cNvSpPr/>
            <p:nvPr/>
          </p:nvSpPr>
          <p:spPr bwMode="auto">
            <a:xfrm>
              <a:off x="8192803" y="74208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6" name="Rounded Rectangle 105"/>
            <p:cNvSpPr/>
            <p:nvPr/>
          </p:nvSpPr>
          <p:spPr bwMode="auto">
            <a:xfrm>
              <a:off x="8707210" y="74207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7" name="Rounded Rectangle 106"/>
            <p:cNvSpPr/>
            <p:nvPr/>
          </p:nvSpPr>
          <p:spPr bwMode="auto">
            <a:xfrm>
              <a:off x="9221617" y="74207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8" name="Rounded Rectangle 107"/>
            <p:cNvSpPr/>
            <p:nvPr/>
          </p:nvSpPr>
          <p:spPr bwMode="auto">
            <a:xfrm>
              <a:off x="9736024" y="74207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Rounded Rectangle 108"/>
            <p:cNvSpPr/>
            <p:nvPr/>
          </p:nvSpPr>
          <p:spPr bwMode="auto">
            <a:xfrm>
              <a:off x="10250431" y="74207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0" name="Rounded Rectangle 109"/>
            <p:cNvSpPr/>
            <p:nvPr/>
          </p:nvSpPr>
          <p:spPr bwMode="auto">
            <a:xfrm>
              <a:off x="6642117" y="125185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1" name="Rounded Rectangle 110"/>
            <p:cNvSpPr/>
            <p:nvPr/>
          </p:nvSpPr>
          <p:spPr bwMode="auto">
            <a:xfrm>
              <a:off x="7156524" y="125185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2" name="Rounded Rectangle 111"/>
            <p:cNvSpPr/>
            <p:nvPr/>
          </p:nvSpPr>
          <p:spPr bwMode="auto">
            <a:xfrm>
              <a:off x="7670931" y="125185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3" name="Rounded Rectangle 112"/>
            <p:cNvSpPr/>
            <p:nvPr/>
          </p:nvSpPr>
          <p:spPr bwMode="auto">
            <a:xfrm>
              <a:off x="8185338" y="125185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4" name="Rounded Rectangle 113"/>
            <p:cNvSpPr/>
            <p:nvPr/>
          </p:nvSpPr>
          <p:spPr bwMode="auto">
            <a:xfrm>
              <a:off x="8699745" y="125185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5" name="Rounded Rectangle 114"/>
            <p:cNvSpPr/>
            <p:nvPr/>
          </p:nvSpPr>
          <p:spPr bwMode="auto">
            <a:xfrm>
              <a:off x="9214152" y="125185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6" name="Rounded Rectangle 115"/>
            <p:cNvSpPr/>
            <p:nvPr/>
          </p:nvSpPr>
          <p:spPr bwMode="auto">
            <a:xfrm>
              <a:off x="9728560" y="125185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7" name="Rounded Rectangle 116"/>
            <p:cNvSpPr/>
            <p:nvPr/>
          </p:nvSpPr>
          <p:spPr bwMode="auto">
            <a:xfrm>
              <a:off x="10242967" y="125185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Rounded Rectangle 117"/>
            <p:cNvSpPr/>
            <p:nvPr/>
          </p:nvSpPr>
          <p:spPr bwMode="auto">
            <a:xfrm>
              <a:off x="10770530" y="176164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9" name="Rounded Rectangle 118"/>
            <p:cNvSpPr/>
            <p:nvPr/>
          </p:nvSpPr>
          <p:spPr bwMode="auto">
            <a:xfrm>
              <a:off x="11284937" y="17616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0" name="Rounded Rectangle 119"/>
            <p:cNvSpPr/>
            <p:nvPr/>
          </p:nvSpPr>
          <p:spPr bwMode="auto">
            <a:xfrm>
              <a:off x="11813821" y="176164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21" name="Rounded Rectangle 120"/>
            <p:cNvSpPr/>
            <p:nvPr/>
          </p:nvSpPr>
          <p:spPr bwMode="auto">
            <a:xfrm>
              <a:off x="10770530" y="2271428"/>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2" name="Rounded Rectangle 121"/>
            <p:cNvSpPr/>
            <p:nvPr/>
          </p:nvSpPr>
          <p:spPr bwMode="auto">
            <a:xfrm>
              <a:off x="11284937" y="227142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3" name="Rounded Rectangle 122"/>
            <p:cNvSpPr/>
            <p:nvPr/>
          </p:nvSpPr>
          <p:spPr bwMode="auto">
            <a:xfrm>
              <a:off x="11799344" y="227142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4" name="Rounded Rectangle 123"/>
            <p:cNvSpPr/>
            <p:nvPr/>
          </p:nvSpPr>
          <p:spPr bwMode="auto">
            <a:xfrm>
              <a:off x="10770530" y="278120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5" name="Rounded Rectangle 124"/>
            <p:cNvSpPr/>
            <p:nvPr/>
          </p:nvSpPr>
          <p:spPr bwMode="auto">
            <a:xfrm>
              <a:off x="11284937" y="278120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6" name="Rounded Rectangle 125"/>
            <p:cNvSpPr/>
            <p:nvPr/>
          </p:nvSpPr>
          <p:spPr bwMode="auto">
            <a:xfrm>
              <a:off x="11799344" y="278120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7" name="Rounded Rectangle 126"/>
            <p:cNvSpPr/>
            <p:nvPr/>
          </p:nvSpPr>
          <p:spPr bwMode="auto">
            <a:xfrm>
              <a:off x="10770530" y="329098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8" name="Rounded Rectangle 127"/>
            <p:cNvSpPr/>
            <p:nvPr/>
          </p:nvSpPr>
          <p:spPr bwMode="auto">
            <a:xfrm>
              <a:off x="11284937" y="329098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9" name="Rounded Rectangle 128"/>
            <p:cNvSpPr/>
            <p:nvPr/>
          </p:nvSpPr>
          <p:spPr bwMode="auto">
            <a:xfrm>
              <a:off x="11799344" y="32909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0" name="Rounded Rectangle 129"/>
            <p:cNvSpPr/>
            <p:nvPr/>
          </p:nvSpPr>
          <p:spPr bwMode="auto">
            <a:xfrm>
              <a:off x="10770530" y="380076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1" name="Rounded Rectangle 130"/>
            <p:cNvSpPr/>
            <p:nvPr/>
          </p:nvSpPr>
          <p:spPr bwMode="auto">
            <a:xfrm>
              <a:off x="11284937" y="380076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2" name="Rounded Rectangle 131"/>
            <p:cNvSpPr/>
            <p:nvPr/>
          </p:nvSpPr>
          <p:spPr bwMode="auto">
            <a:xfrm>
              <a:off x="11799344" y="380076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3" name="Rounded Rectangle 132"/>
            <p:cNvSpPr/>
            <p:nvPr/>
          </p:nvSpPr>
          <p:spPr bwMode="auto">
            <a:xfrm>
              <a:off x="10770530" y="431054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Rounded Rectangle 133"/>
            <p:cNvSpPr/>
            <p:nvPr/>
          </p:nvSpPr>
          <p:spPr bwMode="auto">
            <a:xfrm>
              <a:off x="11284937" y="43105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5" name="Rounded Rectangle 134"/>
            <p:cNvSpPr/>
            <p:nvPr/>
          </p:nvSpPr>
          <p:spPr bwMode="auto">
            <a:xfrm>
              <a:off x="11799344" y="4310544"/>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6" name="Rounded Rectangle 135"/>
            <p:cNvSpPr/>
            <p:nvPr/>
          </p:nvSpPr>
          <p:spPr bwMode="auto">
            <a:xfrm>
              <a:off x="10763065" y="482032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7" name="Rounded Rectangle 136"/>
            <p:cNvSpPr/>
            <p:nvPr/>
          </p:nvSpPr>
          <p:spPr bwMode="auto">
            <a:xfrm>
              <a:off x="11277473" y="482032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8" name="Rounded Rectangle 137"/>
            <p:cNvSpPr/>
            <p:nvPr/>
          </p:nvSpPr>
          <p:spPr bwMode="auto">
            <a:xfrm>
              <a:off x="11791880" y="4820319"/>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9" name="Rounded Rectangle 138"/>
            <p:cNvSpPr/>
            <p:nvPr/>
          </p:nvSpPr>
          <p:spPr bwMode="auto">
            <a:xfrm>
              <a:off x="10763066" y="533009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Rounded Rectangle 139"/>
            <p:cNvSpPr/>
            <p:nvPr/>
          </p:nvSpPr>
          <p:spPr bwMode="auto">
            <a:xfrm>
              <a:off x="11277473" y="533009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1" name="Rounded Rectangle 140"/>
            <p:cNvSpPr/>
            <p:nvPr/>
          </p:nvSpPr>
          <p:spPr bwMode="auto">
            <a:xfrm>
              <a:off x="11791880" y="533009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2" name="Rounded Rectangle 141"/>
            <p:cNvSpPr/>
            <p:nvPr/>
          </p:nvSpPr>
          <p:spPr bwMode="auto">
            <a:xfrm>
              <a:off x="10763066" y="583987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3" name="Rounded Rectangle 142"/>
            <p:cNvSpPr/>
            <p:nvPr/>
          </p:nvSpPr>
          <p:spPr bwMode="auto">
            <a:xfrm>
              <a:off x="11277473" y="583987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4" name="Rounded Rectangle 143"/>
            <p:cNvSpPr/>
            <p:nvPr/>
          </p:nvSpPr>
          <p:spPr bwMode="auto">
            <a:xfrm>
              <a:off x="11791880" y="5839870"/>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5" name="Rounded Rectangle 144"/>
            <p:cNvSpPr/>
            <p:nvPr/>
          </p:nvSpPr>
          <p:spPr bwMode="auto">
            <a:xfrm>
              <a:off x="10755601" y="634964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6" name="Rounded Rectangle 145"/>
            <p:cNvSpPr/>
            <p:nvPr/>
          </p:nvSpPr>
          <p:spPr bwMode="auto">
            <a:xfrm>
              <a:off x="11270009" y="634964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7" name="Rounded Rectangle 146"/>
            <p:cNvSpPr/>
            <p:nvPr/>
          </p:nvSpPr>
          <p:spPr bwMode="auto">
            <a:xfrm>
              <a:off x="11784416" y="6349645"/>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8" name="Rounded Rectangle 147"/>
            <p:cNvSpPr/>
            <p:nvPr/>
          </p:nvSpPr>
          <p:spPr bwMode="auto">
            <a:xfrm>
              <a:off x="10777013" y="232303"/>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9" name="Rounded Rectangle 148"/>
            <p:cNvSpPr/>
            <p:nvPr/>
          </p:nvSpPr>
          <p:spPr bwMode="auto">
            <a:xfrm>
              <a:off x="11291420" y="23230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0" name="Rounded Rectangle 149"/>
            <p:cNvSpPr/>
            <p:nvPr/>
          </p:nvSpPr>
          <p:spPr bwMode="auto">
            <a:xfrm>
              <a:off x="11805827" y="23230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1" name="Rounded Rectangle 150"/>
            <p:cNvSpPr/>
            <p:nvPr/>
          </p:nvSpPr>
          <p:spPr bwMode="auto">
            <a:xfrm>
              <a:off x="10777013" y="742082"/>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2" name="Rounded Rectangle 151"/>
            <p:cNvSpPr/>
            <p:nvPr/>
          </p:nvSpPr>
          <p:spPr bwMode="auto">
            <a:xfrm>
              <a:off x="11291420" y="7420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3" name="Rounded Rectangle 152"/>
            <p:cNvSpPr/>
            <p:nvPr/>
          </p:nvSpPr>
          <p:spPr bwMode="auto">
            <a:xfrm>
              <a:off x="11805827" y="742081"/>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4" name="Rounded Rectangle 153"/>
            <p:cNvSpPr/>
            <p:nvPr/>
          </p:nvSpPr>
          <p:spPr bwMode="auto">
            <a:xfrm>
              <a:off x="10769548" y="125185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5" name="Rounded Rectangle 154"/>
            <p:cNvSpPr/>
            <p:nvPr/>
          </p:nvSpPr>
          <p:spPr bwMode="auto">
            <a:xfrm>
              <a:off x="11283956" y="1251857"/>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6" name="Rounded Rectangle 155"/>
            <p:cNvSpPr/>
            <p:nvPr/>
          </p:nvSpPr>
          <p:spPr bwMode="auto">
            <a:xfrm>
              <a:off x="11798363" y="1251856"/>
              <a:ext cx="424216" cy="424216"/>
            </a:xfrm>
            <a:prstGeom prst="roundRect">
              <a:avLst>
                <a:gd name="adj" fmla="val 12087"/>
              </a:avLst>
            </a:prstGeom>
            <a:solidFill>
              <a:schemeClr val="tx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8754395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500"/>
                                        <p:tgtEl>
                                          <p:spTgt spid="6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
                                        <p:tgtEl>
                                          <p:spTgt spid="3"/>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childTnLst>
                                </p:cTn>
                              </p:par>
                            </p:childTnLst>
                          </p:cTn>
                        </p:par>
                        <p:par>
                          <p:cTn id="16" fill="hold">
                            <p:stCondLst>
                              <p:cond delay="7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
                                        <p:tgtEl>
                                          <p:spTgt spid="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
                                        <p:tgtEl>
                                          <p:spTgt spid="12"/>
                                        </p:tgtEl>
                                      </p:cBhvr>
                                    </p:animEffect>
                                  </p:childTnLst>
                                </p:cTn>
                              </p:par>
                            </p:childTnLst>
                          </p:cTn>
                        </p:par>
                        <p:par>
                          <p:cTn id="24" fill="hold">
                            <p:stCondLst>
                              <p:cond delay="9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9">
                                            <p:txEl>
                                              <p:pRg st="1" end="1"/>
                                            </p:txEl>
                                          </p:spTgt>
                                        </p:tgtEl>
                                        <p:attrNameLst>
                                          <p:attrName>style.visibility</p:attrName>
                                        </p:attrNameLst>
                                      </p:cBhvr>
                                      <p:to>
                                        <p:strVal val="visible"/>
                                      </p:to>
                                    </p:set>
                                    <p:animEffect transition="in" filter="fade">
                                      <p:cBhvr>
                                        <p:cTn id="32" dur="500"/>
                                        <p:tgtEl>
                                          <p:spTgt spid="69">
                                            <p:txEl>
                                              <p:pRg st="1" end="1"/>
                                            </p:txEl>
                                          </p:spTgt>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
                                        <p:tgtEl>
                                          <p:spTgt spid="20"/>
                                        </p:tgtEl>
                                      </p:cBhvr>
                                    </p:animEffect>
                                  </p:childTnLst>
                                </p:cTn>
                              </p:par>
                            </p:childTnLst>
                          </p:cTn>
                        </p:par>
                        <p:par>
                          <p:cTn id="37" fill="hold">
                            <p:stCondLst>
                              <p:cond delay="600"/>
                            </p:stCondLst>
                            <p:childTnLst>
                              <p:par>
                                <p:cTn id="38" presetID="10"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
                                        <p:tgtEl>
                                          <p:spTgt spid="21"/>
                                        </p:tgtEl>
                                      </p:cBhvr>
                                    </p:animEffect>
                                  </p:childTnLst>
                                </p:cTn>
                              </p:par>
                            </p:childTnLst>
                          </p:cTn>
                        </p:par>
                        <p:par>
                          <p:cTn id="41" fill="hold">
                            <p:stCondLst>
                              <p:cond delay="7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
                                        <p:tgtEl>
                                          <p:spTgt spid="22"/>
                                        </p:tgtEl>
                                      </p:cBhvr>
                                    </p:animEffect>
                                  </p:childTnLst>
                                </p:cTn>
                              </p:par>
                            </p:childTnLst>
                          </p:cTn>
                        </p:par>
                        <p:par>
                          <p:cTn id="45" fill="hold">
                            <p:stCondLst>
                              <p:cond delay="8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
                                        <p:tgtEl>
                                          <p:spTgt spid="23"/>
                                        </p:tgtEl>
                                      </p:cBhvr>
                                    </p:animEffect>
                                  </p:childTnLst>
                                </p:cTn>
                              </p:par>
                            </p:childTnLst>
                          </p:cTn>
                        </p:par>
                        <p:par>
                          <p:cTn id="49" fill="hold">
                            <p:stCondLst>
                              <p:cond delay="9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
                                        <p:tgtEl>
                                          <p:spTgt spid="24"/>
                                        </p:tgtEl>
                                      </p:cBhvr>
                                    </p:animEffect>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100"/>
                                        <p:tgtEl>
                                          <p:spTgt spid="36"/>
                                        </p:tgtEl>
                                      </p:cBhvr>
                                    </p:animEffect>
                                  </p:childTnLst>
                                </p:cTn>
                              </p:par>
                            </p:childTnLst>
                          </p:cTn>
                        </p:par>
                        <p:par>
                          <p:cTn id="57" fill="hold">
                            <p:stCondLst>
                              <p:cond delay="1100"/>
                            </p:stCondLst>
                            <p:childTnLst>
                              <p:par>
                                <p:cTn id="58" presetID="10"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
                                        <p:tgtEl>
                                          <p:spTgt spid="37"/>
                                        </p:tgtEl>
                                      </p:cBhvr>
                                    </p:animEffect>
                                  </p:childTnLst>
                                </p:cTn>
                              </p:par>
                            </p:childTnLst>
                          </p:cTn>
                        </p:par>
                        <p:par>
                          <p:cTn id="61" fill="hold">
                            <p:stCondLst>
                              <p:cond delay="12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9">
                                            <p:txEl>
                                              <p:pRg st="3" end="3"/>
                                            </p:txEl>
                                          </p:spTgt>
                                        </p:tgtEl>
                                        <p:attrNameLst>
                                          <p:attrName>style.visibility</p:attrName>
                                        </p:attrNameLst>
                                      </p:cBhvr>
                                      <p:to>
                                        <p:strVal val="visible"/>
                                      </p:to>
                                    </p:set>
                                    <p:animEffect transition="in" filter="fade">
                                      <p:cBhvr>
                                        <p:cTn id="69" dur="500"/>
                                        <p:tgtEl>
                                          <p:spTgt spid="69">
                                            <p:txEl>
                                              <p:pRg st="3" end="3"/>
                                            </p:txEl>
                                          </p:spTgt>
                                        </p:tgtEl>
                                      </p:cBhvr>
                                    </p:animEffect>
                                  </p:childTnLst>
                                </p:cTn>
                              </p:par>
                              <p:par>
                                <p:cTn id="70" presetID="22" presetClass="entr" presetSubtype="8" fill="hold" nodeType="withEffect">
                                  <p:stCondLst>
                                    <p:cond delay="0"/>
                                  </p:stCondLst>
                                  <p:childTnLst>
                                    <p:set>
                                      <p:cBhvr>
                                        <p:cTn id="71" dur="1" fill="hold">
                                          <p:stCondLst>
                                            <p:cond delay="0"/>
                                          </p:stCondLst>
                                        </p:cTn>
                                        <p:tgtEl>
                                          <p:spTgt spid="157"/>
                                        </p:tgtEl>
                                        <p:attrNameLst>
                                          <p:attrName>style.visibility</p:attrName>
                                        </p:attrNameLst>
                                      </p:cBhvr>
                                      <p:to>
                                        <p:strVal val="visible"/>
                                      </p:to>
                                    </p:set>
                                    <p:animEffect transition="in" filter="wipe(left)">
                                      <p:cBhvr>
                                        <p:cTn id="72" dur="10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3" grpId="0" animBg="1"/>
      <p:bldP spid="20" grpId="0" animBg="1"/>
      <p:bldP spid="21" grpId="0" animBg="1"/>
      <p:bldP spid="22" grpId="0" animBg="1"/>
      <p:bldP spid="23" grpId="0" animBg="1"/>
      <p:bldP spid="24" grpId="0" animBg="1"/>
      <p:bldP spid="36" grpId="0" animBg="1"/>
      <p:bldP spid="37" grpId="0" animBg="1"/>
      <p:bldP spid="38" grpId="0" animBg="1"/>
      <p:bldP spid="69"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35000">
              <a:srgbClr val="C10E78">
                <a:alpha val="80000"/>
              </a:srgbClr>
            </a:gs>
            <a:gs pos="100000">
              <a:srgbClr val="C10E78"/>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Title 1"/>
          <p:cNvSpPr txBox="1">
            <a:spLocks/>
          </p:cNvSpPr>
          <p:nvPr/>
        </p:nvSpPr>
        <p:spPr>
          <a:xfrm>
            <a:off x="835397" y="1516062"/>
            <a:ext cx="10716840" cy="3657600"/>
          </a:xfrm>
          <a:prstGeom prst="rect">
            <a:avLst/>
          </a:prstGeom>
        </p:spPr>
        <p:txBody>
          <a:bodyPr vert="horz" wrap="square" lIns="146304" tIns="91440" rIns="146304" bIns="91440" rtlCol="0" anchor="ctr">
            <a:normAutofit/>
          </a:bodyPr>
          <a:lstStyle>
            <a:lvl1pPr algn="l" defTabSz="932742" rtl="0" eaLnBrk="1" latinLnBrk="0" hangingPunct="1">
              <a:lnSpc>
                <a:spcPct val="90000"/>
              </a:lnSpc>
              <a:spcBef>
                <a:spcPct val="0"/>
              </a:spcBef>
              <a:buNone/>
              <a:defRPr lang="en-US" sz="4896"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en-US" sz="3600" dirty="0">
                <a:solidFill>
                  <a:schemeClr val="bg1"/>
                </a:solidFill>
                <a:latin typeface="Segoe UI Light" panose="020B0502040204020203" pitchFamily="34" charset="0"/>
                <a:cs typeface="Segoe UI Light" panose="020B0502040204020203" pitchFamily="34" charset="0"/>
              </a:rPr>
              <a:t>Let’s change the way we build business apps </a:t>
            </a:r>
            <a:endParaRPr lang="en-US" sz="3600" b="1"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719103618"/>
      </p:ext>
    </p:extLst>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079815" y="2506662"/>
            <a:ext cx="2793286" cy="3714930"/>
            <a:chOff x="1079815" y="2506662"/>
            <a:chExt cx="2793286" cy="3714930"/>
          </a:xfrm>
        </p:grpSpPr>
        <p:sp>
          <p:nvSpPr>
            <p:cNvPr id="3" name="TextBox 2"/>
            <p:cNvSpPr txBox="1"/>
            <p:nvPr/>
          </p:nvSpPr>
          <p:spPr>
            <a:xfrm>
              <a:off x="1079815" y="5021263"/>
              <a:ext cx="2793286" cy="1200329"/>
            </a:xfrm>
            <a:prstGeom prst="rect">
              <a:avLst/>
            </a:prstGeom>
            <a:noFill/>
          </p:spPr>
          <p:txBody>
            <a:bodyPr wrap="square" rtlCol="0">
              <a:spAutoFit/>
            </a:bodyPr>
            <a:lstStyle/>
            <a:p>
              <a:pPr algn="ctr"/>
              <a:r>
                <a:rPr lang="en-US" sz="2000" dirty="0">
                  <a:solidFill>
                    <a:schemeClr val="tx1">
                      <a:lumMod val="85000"/>
                      <a:lumOff val="15000"/>
                    </a:schemeClr>
                  </a:solidFill>
                  <a:latin typeface="Segoe UI Light" panose="020B0502040204020203" pitchFamily="34" charset="0"/>
                  <a:cs typeface="Segoe UI Light" panose="020B0502040204020203" pitchFamily="34" charset="0"/>
                </a:rPr>
                <a:t>Connect to existing systems and data sources </a:t>
              </a:r>
              <a:br>
                <a:rPr lang="en-US" dirty="0">
                  <a:solidFill>
                    <a:schemeClr val="tx1">
                      <a:lumMod val="85000"/>
                      <a:lumOff val="15000"/>
                    </a:schemeClr>
                  </a:solidFill>
                  <a:latin typeface="Segoe UI Light" panose="020B0502040204020203" pitchFamily="34" charset="0"/>
                  <a:cs typeface="Segoe UI Light" panose="020B0502040204020203" pitchFamily="34" charset="0"/>
                </a:rPr>
              </a:br>
              <a:endParaRPr lang="en-US" sz="1200" dirty="0">
                <a:solidFill>
                  <a:schemeClr val="tx1">
                    <a:lumMod val="85000"/>
                    <a:lumOff val="15000"/>
                  </a:schemeClr>
                </a:solidFill>
                <a:latin typeface="Segoe UI Light" panose="020B0502040204020203" pitchFamily="34" charset="0"/>
                <a:cs typeface="Segoe UI Light" panose="020B0502040204020203" pitchFamily="34" charset="0"/>
              </a:endParaRPr>
            </a:p>
          </p:txBody>
        </p:sp>
        <p:pic>
          <p:nvPicPr>
            <p:cNvPr id="4" name="Picture 3"/>
            <p:cNvPicPr>
              <a:picLocks noChangeAspect="1"/>
            </p:cNvPicPr>
            <p:nvPr/>
          </p:nvPicPr>
          <p:blipFill rotWithShape="1">
            <a:blip r:embed="rId3"/>
            <a:srcRect l="4083" r="70973" b="30713"/>
            <a:stretch/>
          </p:blipFill>
          <p:spPr>
            <a:xfrm>
              <a:off x="1079815" y="2506662"/>
              <a:ext cx="2793286" cy="2512441"/>
            </a:xfrm>
            <a:prstGeom prst="rect">
              <a:avLst/>
            </a:prstGeom>
          </p:spPr>
        </p:pic>
      </p:grpSp>
      <p:sp>
        <p:nvSpPr>
          <p:cNvPr id="7" name="TextBox 6"/>
          <p:cNvSpPr txBox="1"/>
          <p:nvPr/>
        </p:nvSpPr>
        <p:spPr>
          <a:xfrm>
            <a:off x="1722437" y="1029760"/>
            <a:ext cx="8991600" cy="1077218"/>
          </a:xfrm>
          <a:prstGeom prst="rect">
            <a:avLst/>
          </a:prstGeom>
          <a:noFill/>
        </p:spPr>
        <p:txBody>
          <a:bodyPr wrap="square" rtlCol="0">
            <a:spAutoFit/>
          </a:bodyPr>
          <a:lstStyle/>
          <a:p>
            <a:pPr algn="ctr"/>
            <a:r>
              <a:rPr lang="en-US" sz="3200" dirty="0">
                <a:latin typeface="Segoe UI Light" panose="020B0502040204020203" pitchFamily="34" charset="0"/>
                <a:cs typeface="Segoe UI Light" panose="020B0502040204020203" pitchFamily="34" charset="0"/>
              </a:rPr>
              <a:t>Microsoft </a:t>
            </a:r>
            <a:r>
              <a:rPr lang="en-US" sz="3200" dirty="0" err="1">
                <a:latin typeface="Segoe UI Light" panose="020B0502040204020203" pitchFamily="34" charset="0"/>
                <a:cs typeface="Segoe UI Light" panose="020B0502040204020203" pitchFamily="34" charset="0"/>
              </a:rPr>
              <a:t>PowerApps</a:t>
            </a:r>
            <a:r>
              <a:rPr lang="en-US" sz="3200" dirty="0">
                <a:latin typeface="Segoe UI Light" panose="020B0502040204020203" pitchFamily="34" charset="0"/>
                <a:cs typeface="Segoe UI Light" panose="020B0502040204020203" pitchFamily="34" charset="0"/>
              </a:rPr>
              <a:t> is a service for creating and using custom business apps across platforms</a:t>
            </a:r>
          </a:p>
        </p:txBody>
      </p:sp>
      <p:grpSp>
        <p:nvGrpSpPr>
          <p:cNvPr id="14" name="Group 13"/>
          <p:cNvGrpSpPr/>
          <p:nvPr/>
        </p:nvGrpSpPr>
        <p:grpSpPr>
          <a:xfrm>
            <a:off x="4679515" y="2506661"/>
            <a:ext cx="2834122" cy="3807264"/>
            <a:chOff x="4679515" y="2506661"/>
            <a:chExt cx="2834122" cy="3807264"/>
          </a:xfrm>
        </p:grpSpPr>
        <p:sp>
          <p:nvSpPr>
            <p:cNvPr id="5" name="TextBox 4"/>
            <p:cNvSpPr txBox="1"/>
            <p:nvPr/>
          </p:nvSpPr>
          <p:spPr>
            <a:xfrm>
              <a:off x="4679515" y="5021263"/>
              <a:ext cx="2834122" cy="1292662"/>
            </a:xfrm>
            <a:prstGeom prst="rect">
              <a:avLst/>
            </a:prstGeom>
            <a:noFill/>
          </p:spPr>
          <p:txBody>
            <a:bodyPr wrap="square" rtlCol="0">
              <a:spAutoFit/>
            </a:bodyPr>
            <a:lstStyle/>
            <a:p>
              <a:pPr algn="ctr"/>
              <a:r>
                <a:rPr lang="en-US" sz="2000" dirty="0">
                  <a:solidFill>
                    <a:schemeClr val="tx1">
                      <a:lumMod val="85000"/>
                      <a:lumOff val="15000"/>
                    </a:schemeClr>
                  </a:solidFill>
                  <a:latin typeface="Segoe UI Light" panose="020B0502040204020203" pitchFamily="34" charset="0"/>
                  <a:cs typeface="Segoe UI Light" panose="020B0502040204020203" pitchFamily="34" charset="0"/>
                </a:rPr>
                <a:t>Build apps, forms, and workflows without writing code</a:t>
              </a:r>
              <a:br>
                <a:rPr lang="en-US" dirty="0">
                  <a:solidFill>
                    <a:schemeClr val="tx1">
                      <a:lumMod val="85000"/>
                      <a:lumOff val="15000"/>
                    </a:schemeClr>
                  </a:solidFill>
                  <a:latin typeface="Segoe UI Light" panose="020B0502040204020203" pitchFamily="34" charset="0"/>
                  <a:cs typeface="Segoe UI Light" panose="020B0502040204020203" pitchFamily="34" charset="0"/>
                </a:rPr>
              </a:br>
              <a:endParaRPr lang="en-US" dirty="0">
                <a:solidFill>
                  <a:schemeClr val="tx1">
                    <a:lumMod val="85000"/>
                    <a:lumOff val="15000"/>
                  </a:schemeClr>
                </a:solidFill>
                <a:latin typeface="Segoe UI Light" panose="020B0502040204020203" pitchFamily="34" charset="0"/>
                <a:cs typeface="Segoe UI Light" panose="020B0502040204020203" pitchFamily="34" charset="0"/>
              </a:endParaRPr>
            </a:p>
          </p:txBody>
        </p:sp>
        <p:pic>
          <p:nvPicPr>
            <p:cNvPr id="12" name="Picture 11"/>
            <p:cNvPicPr>
              <a:picLocks noChangeAspect="1"/>
            </p:cNvPicPr>
            <p:nvPr/>
          </p:nvPicPr>
          <p:blipFill rotWithShape="1">
            <a:blip r:embed="rId3"/>
            <a:srcRect l="36624" r="38432" b="30713"/>
            <a:stretch/>
          </p:blipFill>
          <p:spPr>
            <a:xfrm>
              <a:off x="4720351" y="2506661"/>
              <a:ext cx="2793286" cy="2512441"/>
            </a:xfrm>
            <a:prstGeom prst="rect">
              <a:avLst/>
            </a:prstGeom>
          </p:spPr>
        </p:pic>
      </p:grpSp>
      <p:grpSp>
        <p:nvGrpSpPr>
          <p:cNvPr id="16" name="Group 15"/>
          <p:cNvGrpSpPr/>
          <p:nvPr/>
        </p:nvGrpSpPr>
        <p:grpSpPr>
          <a:xfrm>
            <a:off x="8320051" y="2506660"/>
            <a:ext cx="2793286" cy="3807264"/>
            <a:chOff x="8320051" y="2506660"/>
            <a:chExt cx="2793286" cy="3807264"/>
          </a:xfrm>
        </p:grpSpPr>
        <p:sp>
          <p:nvSpPr>
            <p:cNvPr id="6" name="TextBox 5"/>
            <p:cNvSpPr txBox="1"/>
            <p:nvPr/>
          </p:nvSpPr>
          <p:spPr>
            <a:xfrm>
              <a:off x="8566951" y="5021262"/>
              <a:ext cx="2299486" cy="1292662"/>
            </a:xfrm>
            <a:prstGeom prst="rect">
              <a:avLst/>
            </a:prstGeom>
            <a:noFill/>
          </p:spPr>
          <p:txBody>
            <a:bodyPr wrap="square" rtlCol="0">
              <a:spAutoFit/>
            </a:bodyPr>
            <a:lstStyle/>
            <a:p>
              <a:pPr algn="ctr"/>
              <a:r>
                <a:rPr lang="en-US" sz="2000" dirty="0">
                  <a:solidFill>
                    <a:schemeClr val="tx1">
                      <a:lumMod val="85000"/>
                      <a:lumOff val="15000"/>
                    </a:schemeClr>
                  </a:solidFill>
                  <a:latin typeface="Segoe UI Light" panose="020B0502040204020203" pitchFamily="34" charset="0"/>
                  <a:cs typeface="Segoe UI Light" panose="020B0502040204020203" pitchFamily="34" charset="0"/>
                </a:rPr>
                <a:t>Publish apps instantly for web and mobile</a:t>
              </a:r>
              <a:br>
                <a:rPr lang="en-US" dirty="0">
                  <a:solidFill>
                    <a:schemeClr val="tx1">
                      <a:lumMod val="85000"/>
                      <a:lumOff val="15000"/>
                    </a:schemeClr>
                  </a:solidFill>
                  <a:latin typeface="Segoe UI Light" panose="020B0502040204020203" pitchFamily="34" charset="0"/>
                  <a:cs typeface="Segoe UI Light" panose="020B0502040204020203" pitchFamily="34" charset="0"/>
                </a:rPr>
              </a:br>
              <a:endParaRPr lang="en-US" dirty="0">
                <a:solidFill>
                  <a:schemeClr val="tx1">
                    <a:lumMod val="85000"/>
                    <a:lumOff val="15000"/>
                  </a:schemeClr>
                </a:solidFill>
                <a:latin typeface="Segoe UI Light" panose="020B0502040204020203" pitchFamily="34" charset="0"/>
                <a:cs typeface="Segoe UI Light" panose="020B0502040204020203" pitchFamily="34" charset="0"/>
              </a:endParaRPr>
            </a:p>
          </p:txBody>
        </p:sp>
        <p:pic>
          <p:nvPicPr>
            <p:cNvPr id="13" name="Picture 12"/>
            <p:cNvPicPr>
              <a:picLocks noChangeAspect="1"/>
            </p:cNvPicPr>
            <p:nvPr/>
          </p:nvPicPr>
          <p:blipFill rotWithShape="1">
            <a:blip r:embed="rId3"/>
            <a:srcRect l="68769" r="6287" b="30713"/>
            <a:stretch/>
          </p:blipFill>
          <p:spPr>
            <a:xfrm>
              <a:off x="8320051" y="2506660"/>
              <a:ext cx="2793286" cy="2512441"/>
            </a:xfrm>
            <a:prstGeom prst="rect">
              <a:avLst/>
            </a:prstGeom>
          </p:spPr>
        </p:pic>
      </p:grpSp>
    </p:spTree>
    <p:extLst>
      <p:ext uri="{BB962C8B-B14F-4D97-AF65-F5344CB8AC3E}">
        <p14:creationId xmlns:p14="http://schemas.microsoft.com/office/powerpoint/2010/main" val="469907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6778" r="39275" b="30713"/>
          <a:stretch/>
        </p:blipFill>
        <p:spPr>
          <a:xfrm>
            <a:off x="4747248" y="2508824"/>
            <a:ext cx="2681722" cy="2512441"/>
          </a:xfrm>
          <a:prstGeom prst="rect">
            <a:avLst/>
          </a:prstGeom>
        </p:spPr>
      </p:pic>
      <p:sp>
        <p:nvSpPr>
          <p:cNvPr id="11" name="TextBox 10"/>
          <p:cNvSpPr txBox="1"/>
          <p:nvPr/>
        </p:nvSpPr>
        <p:spPr>
          <a:xfrm>
            <a:off x="1892957" y="724960"/>
            <a:ext cx="8650560" cy="584775"/>
          </a:xfrm>
          <a:prstGeom prst="rect">
            <a:avLst/>
          </a:prstGeom>
          <a:noFill/>
        </p:spPr>
        <p:txBody>
          <a:bodyPr wrap="square" rtlCol="0">
            <a:spAutoFit/>
          </a:bodyPr>
          <a:lstStyle/>
          <a:p>
            <a:pPr algn="ctr"/>
            <a:r>
              <a:rPr lang="en-US" sz="3200" dirty="0">
                <a:latin typeface="Segoe UI Light" panose="020B0502040204020203" pitchFamily="34" charset="0"/>
                <a:cs typeface="Segoe UI Light" panose="020B0502040204020203" pitchFamily="34" charset="0"/>
              </a:rPr>
              <a:t>Build useful apps without writing code</a:t>
            </a:r>
          </a:p>
        </p:txBody>
      </p:sp>
      <p:grpSp>
        <p:nvGrpSpPr>
          <p:cNvPr id="19" name="Group 18"/>
          <p:cNvGrpSpPr/>
          <p:nvPr/>
        </p:nvGrpSpPr>
        <p:grpSpPr>
          <a:xfrm>
            <a:off x="713440" y="2160057"/>
            <a:ext cx="2321314" cy="1077218"/>
            <a:chOff x="637240" y="2236257"/>
            <a:chExt cx="2321314" cy="1077218"/>
          </a:xfrm>
        </p:grpSpPr>
        <p:sp>
          <p:nvSpPr>
            <p:cNvPr id="2" name="Rectangle 1"/>
            <p:cNvSpPr/>
            <p:nvPr/>
          </p:nvSpPr>
          <p:spPr>
            <a:xfrm>
              <a:off x="637240" y="2236257"/>
              <a:ext cx="2321314" cy="1077218"/>
            </a:xfrm>
            <a:prstGeom prst="rect">
              <a:avLst/>
            </a:prstGeom>
          </p:spPr>
          <p:txBody>
            <a:bodyPr wrap="square">
              <a:spAutoFit/>
            </a:bodyPr>
            <a:lstStyle/>
            <a:p>
              <a:pPr algn="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Craft forms and screens in a visual designer that helps you see exactly what you’ll get</a:t>
              </a:r>
            </a:p>
          </p:txBody>
        </p:sp>
        <p:sp>
          <p:nvSpPr>
            <p:cNvPr id="15" name="Line Callout 2 (Accent Bar) 14"/>
            <p:cNvSpPr/>
            <p:nvPr/>
          </p:nvSpPr>
          <p:spPr>
            <a:xfrm flipH="1">
              <a:off x="2874585" y="2388657"/>
              <a:ext cx="83968" cy="762000"/>
            </a:xfrm>
            <a:prstGeom prst="accentCallout2">
              <a:avLst>
                <a:gd name="adj1" fmla="val 18750"/>
                <a:gd name="adj2" fmla="val -8333"/>
                <a:gd name="adj3" fmla="val 19862"/>
                <a:gd name="adj4" fmla="val -337107"/>
                <a:gd name="adj5" fmla="val 80107"/>
                <a:gd name="adj6" fmla="val -682791"/>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 name="Group 19"/>
          <p:cNvGrpSpPr/>
          <p:nvPr/>
        </p:nvGrpSpPr>
        <p:grpSpPr>
          <a:xfrm>
            <a:off x="713439" y="3980381"/>
            <a:ext cx="2321314" cy="755201"/>
            <a:chOff x="637240" y="2236257"/>
            <a:chExt cx="2321314" cy="830997"/>
          </a:xfrm>
        </p:grpSpPr>
        <p:sp>
          <p:nvSpPr>
            <p:cNvPr id="21" name="Rectangle 20"/>
            <p:cNvSpPr/>
            <p:nvPr/>
          </p:nvSpPr>
          <p:spPr>
            <a:xfrm>
              <a:off x="637240" y="2236257"/>
              <a:ext cx="2321314" cy="830997"/>
            </a:xfrm>
            <a:prstGeom prst="rect">
              <a:avLst/>
            </a:prstGeom>
          </p:spPr>
          <p:txBody>
            <a:bodyPr wrap="square">
              <a:spAutoFit/>
            </a:bodyPr>
            <a:lstStyle/>
            <a:p>
              <a:pPr algn="r"/>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Take advantage of device capabilities like cameras, GPS, and pen controls </a:t>
              </a:r>
            </a:p>
          </p:txBody>
        </p:sp>
        <p:sp>
          <p:nvSpPr>
            <p:cNvPr id="22" name="Line Callout 2 (Accent Bar) 21"/>
            <p:cNvSpPr/>
            <p:nvPr/>
          </p:nvSpPr>
          <p:spPr>
            <a:xfrm flipH="1">
              <a:off x="2874585" y="2388658"/>
              <a:ext cx="83968" cy="678596"/>
            </a:xfrm>
            <a:prstGeom prst="accentCallout2">
              <a:avLst>
                <a:gd name="adj1" fmla="val 77784"/>
                <a:gd name="adj2" fmla="val -18417"/>
                <a:gd name="adj3" fmla="val 77524"/>
                <a:gd name="adj4" fmla="val -337107"/>
                <a:gd name="adj5" fmla="val 56768"/>
                <a:gd name="adj6" fmla="val -672709"/>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Group 22"/>
          <p:cNvGrpSpPr/>
          <p:nvPr/>
        </p:nvGrpSpPr>
        <p:grpSpPr>
          <a:xfrm flipH="1">
            <a:off x="9641327" y="4130063"/>
            <a:ext cx="2291910" cy="1077218"/>
            <a:chOff x="637240" y="2278062"/>
            <a:chExt cx="2321314" cy="1077218"/>
          </a:xfrm>
        </p:grpSpPr>
        <p:sp>
          <p:nvSpPr>
            <p:cNvPr id="24" name="Rectangle 23"/>
            <p:cNvSpPr/>
            <p:nvPr/>
          </p:nvSpPr>
          <p:spPr>
            <a:xfrm>
              <a:off x="637240" y="2278062"/>
              <a:ext cx="2321314" cy="1077218"/>
            </a:xfrm>
            <a:prstGeom prst="rect">
              <a:avLst/>
            </a:prstGeom>
          </p:spPr>
          <p:txBody>
            <a:bodyPr wrap="square">
              <a:spAutoFit/>
            </a:bodyPr>
            <a:lstStyle/>
            <a:p>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Extend the capabilities of connected data sources, or focus just on the bits you need</a:t>
              </a:r>
            </a:p>
          </p:txBody>
        </p:sp>
        <p:sp>
          <p:nvSpPr>
            <p:cNvPr id="25" name="Line Callout 2 (Accent Bar) 24"/>
            <p:cNvSpPr/>
            <p:nvPr/>
          </p:nvSpPr>
          <p:spPr>
            <a:xfrm flipH="1">
              <a:off x="2798214" y="2388656"/>
              <a:ext cx="160340" cy="880005"/>
            </a:xfrm>
            <a:prstGeom prst="accentCallout2">
              <a:avLst>
                <a:gd name="adj1" fmla="val 20972"/>
                <a:gd name="adj2" fmla="val 1880"/>
                <a:gd name="adj3" fmla="val 20824"/>
                <a:gd name="adj4" fmla="val -224795"/>
                <a:gd name="adj5" fmla="val 60865"/>
                <a:gd name="adj6" fmla="val -372596"/>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p:cNvGrpSpPr/>
          <p:nvPr/>
        </p:nvGrpSpPr>
        <p:grpSpPr>
          <a:xfrm flipH="1">
            <a:off x="9641327" y="2570200"/>
            <a:ext cx="2291910" cy="1077218"/>
            <a:chOff x="637240" y="2278062"/>
            <a:chExt cx="2321314" cy="1077218"/>
          </a:xfrm>
        </p:grpSpPr>
        <p:sp>
          <p:nvSpPr>
            <p:cNvPr id="27" name="Rectangle 26"/>
            <p:cNvSpPr/>
            <p:nvPr/>
          </p:nvSpPr>
          <p:spPr>
            <a:xfrm>
              <a:off x="637240" y="2278062"/>
              <a:ext cx="2321314" cy="1077218"/>
            </a:xfrm>
            <a:prstGeom prst="rect">
              <a:avLst/>
            </a:prstGeom>
          </p:spPr>
          <p:txBody>
            <a:bodyPr wrap="square">
              <a:spAutoFit/>
            </a:bodyPr>
            <a:lstStyle/>
            <a:p>
              <a:r>
                <a:rPr lang="en-US" sz="1600" dirty="0">
                  <a:solidFill>
                    <a:schemeClr val="tx1">
                      <a:lumMod val="85000"/>
                      <a:lumOff val="15000"/>
                    </a:schemeClr>
                  </a:solidFill>
                  <a:latin typeface="Segoe UI Light" panose="020B0502040204020203" pitchFamily="34" charset="0"/>
                  <a:cs typeface="Segoe UI Light" panose="020B0502040204020203" pitchFamily="34" charset="0"/>
                </a:rPr>
                <a:t>Build business logic into your apps with an Excel-inspired expression language</a:t>
              </a:r>
            </a:p>
          </p:txBody>
        </p:sp>
        <p:sp>
          <p:nvSpPr>
            <p:cNvPr id="28" name="Line Callout 2 (Accent Bar) 27"/>
            <p:cNvSpPr/>
            <p:nvPr/>
          </p:nvSpPr>
          <p:spPr>
            <a:xfrm flipH="1">
              <a:off x="2798214" y="2388656"/>
              <a:ext cx="160340" cy="880005"/>
            </a:xfrm>
            <a:prstGeom prst="accentCallout2">
              <a:avLst>
                <a:gd name="adj1" fmla="val 79661"/>
                <a:gd name="adj2" fmla="val -8817"/>
                <a:gd name="adj3" fmla="val 79513"/>
                <a:gd name="adj4" fmla="val -230144"/>
                <a:gd name="adj5" fmla="val -11294"/>
                <a:gd name="adj6" fmla="val -383292"/>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9" name="Picture 28"/>
          <p:cNvPicPr>
            <a:picLocks noChangeAspect="1"/>
          </p:cNvPicPr>
          <p:nvPr/>
        </p:nvPicPr>
        <p:blipFill>
          <a:blip r:embed="rId4"/>
          <a:stretch>
            <a:fillRect/>
          </a:stretch>
        </p:blipFill>
        <p:spPr>
          <a:xfrm>
            <a:off x="3035957" y="1973262"/>
            <a:ext cx="6516960" cy="3810226"/>
          </a:xfrm>
          <a:prstGeom prst="rect">
            <a:avLst/>
          </a:prstGeom>
        </p:spPr>
      </p:pic>
    </p:spTree>
    <p:extLst>
      <p:ext uri="{BB962C8B-B14F-4D97-AF65-F5344CB8AC3E}">
        <p14:creationId xmlns:p14="http://schemas.microsoft.com/office/powerpoint/2010/main" val="100032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500" fill="hold"/>
                                        <p:tgtEl>
                                          <p:spTgt spid="4"/>
                                        </p:tgtEl>
                                      </p:cBhvr>
                                      <p:by x="150000" y="150000"/>
                                    </p:animScale>
                                  </p:childTnLst>
                                </p:cTn>
                              </p:par>
                            </p:childTnLst>
                          </p:cTn>
                        </p:par>
                        <p:par>
                          <p:cTn id="7" fill="hold">
                            <p:stCondLst>
                              <p:cond delay="500"/>
                            </p:stCondLst>
                            <p:childTnLst>
                              <p:par>
                                <p:cTn id="8" presetID="1" presetClass="entr" presetSubtype="0" fill="hold" nodeType="afterEffect">
                                  <p:stCondLst>
                                    <p:cond delay="250"/>
                                  </p:stCondLst>
                                  <p:childTnLst>
                                    <p:set>
                                      <p:cBhvr>
                                        <p:cTn id="9" dur="1" fill="hold">
                                          <p:stCondLst>
                                            <p:cond delay="0"/>
                                          </p:stCondLst>
                                        </p:cTn>
                                        <p:tgtEl>
                                          <p:spTgt spid="19"/>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1" presetClass="entr" presetSubtype="0" fill="hold" nodeType="afterEffect">
                                  <p:stCondLst>
                                    <p:cond delay="250"/>
                                  </p:stCondLst>
                                  <p:childTnLst>
                                    <p:set>
                                      <p:cBhvr>
                                        <p:cTn id="15" dur="1" fill="hold">
                                          <p:stCondLst>
                                            <p:cond delay="0"/>
                                          </p:stCondLst>
                                        </p:cTn>
                                        <p:tgtEl>
                                          <p:spTgt spid="20"/>
                                        </p:tgtEl>
                                        <p:attrNameLst>
                                          <p:attrName>style.visibility</p:attrName>
                                        </p:attrNameLst>
                                      </p:cBhvr>
                                      <p:to>
                                        <p:strVal val="visible"/>
                                      </p:to>
                                    </p:set>
                                  </p:childTnLst>
                                </p:cTn>
                              </p:par>
                            </p:childTnLst>
                          </p:cTn>
                        </p:par>
                        <p:par>
                          <p:cTn id="16" fill="hold">
                            <p:stCondLst>
                              <p:cond delay="1250"/>
                            </p:stCondLst>
                            <p:childTnLst>
                              <p:par>
                                <p:cTn id="17" presetID="1" presetClass="entr" presetSubtype="0" fill="hold" nodeType="afterEffect">
                                  <p:stCondLst>
                                    <p:cond delay="250"/>
                                  </p:stCondLst>
                                  <p:childTnLst>
                                    <p:set>
                                      <p:cBhvr>
                                        <p:cTn id="18" dur="1" fill="hold">
                                          <p:stCondLst>
                                            <p:cond delay="0"/>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nodeType="afterEffect">
                                  <p:stCondLst>
                                    <p:cond delay="250"/>
                                  </p:stCondLst>
                                  <p:childTnLst>
                                    <p:set>
                                      <p:cBhvr>
                                        <p:cTn id="2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30410_WPC_Breakout_Template_16x9">
  <a:themeElements>
    <a:clrScheme name="Custom 168">
      <a:dk1>
        <a:srgbClr val="505050"/>
      </a:dk1>
      <a:lt1>
        <a:srgbClr val="FFFFFF"/>
      </a:lt1>
      <a:dk2>
        <a:srgbClr val="68217A"/>
      </a:dk2>
      <a:lt2>
        <a:srgbClr val="D2D2D2"/>
      </a:lt2>
      <a:accent1>
        <a:srgbClr val="68217A"/>
      </a:accent1>
      <a:accent2>
        <a:srgbClr val="0072C6"/>
      </a:accent2>
      <a:accent3>
        <a:srgbClr val="008272"/>
      </a:accent3>
      <a:accent4>
        <a:srgbClr val="00BCF2"/>
      </a:accent4>
      <a:accent5>
        <a:srgbClr val="7FBA00"/>
      </a:accent5>
      <a:accent6>
        <a:srgbClr val="FF8C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2014_Breakout_Template [Read-Only]" id="{9B31C0B3-7443-441A-9107-8804D2657F81}" vid="{03A6EB4A-387D-4428-945E-5DF108D46AE9}"/>
    </a:ext>
  </a:extLst>
</a:theme>
</file>

<file path=ppt/theme/theme2.xml><?xml version="1.0" encoding="utf-8"?>
<a:theme xmlns:a="http://schemas.openxmlformats.org/drawingml/2006/main" name="Windows 10 Brand Template 16x9">
  <a:themeElements>
    <a:clrScheme name="Windows 10">
      <a:dk1>
        <a:srgbClr val="505050"/>
      </a:dk1>
      <a:lt1>
        <a:srgbClr val="FFFFFF"/>
      </a:lt1>
      <a:dk2>
        <a:srgbClr val="0078D7"/>
      </a:dk2>
      <a:lt2>
        <a:srgbClr val="EAEAEA"/>
      </a:lt2>
      <a:accent1>
        <a:srgbClr val="0078D7"/>
      </a:accent1>
      <a:accent2>
        <a:srgbClr val="002050"/>
      </a:accent2>
      <a:accent3>
        <a:srgbClr val="008272"/>
      </a:accent3>
      <a:accent4>
        <a:srgbClr val="107C10"/>
      </a:accent4>
      <a:accent5>
        <a:srgbClr val="092D91"/>
      </a:accent5>
      <a:accent6>
        <a:srgbClr val="B4009E"/>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FD425C35-B058-4CFD-9184-11AE0751879F}" vid="{C12E7965-FA63-4980-B27D-8E088AD585E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LOR TEMPLATE">
  <a:themeElements>
    <a:clrScheme name="MSVID Dark Magenta">
      <a:dk1>
        <a:srgbClr val="505050"/>
      </a:dk1>
      <a:lt1>
        <a:srgbClr val="FFFFFF"/>
      </a:lt1>
      <a:dk2>
        <a:srgbClr val="5C005C"/>
      </a:dk2>
      <a:lt2>
        <a:srgbClr val="FEECF8"/>
      </a:lt2>
      <a:accent1>
        <a:srgbClr val="B4009E"/>
      </a:accent1>
      <a:accent2>
        <a:srgbClr val="107C10"/>
      </a:accent2>
      <a:accent3>
        <a:srgbClr val="0078D7"/>
      </a:accent3>
      <a:accent4>
        <a:srgbClr val="002050"/>
      </a:accent4>
      <a:accent5>
        <a:srgbClr val="008272"/>
      </a:accent5>
      <a:accent6>
        <a:srgbClr val="D83B01"/>
      </a:accent6>
      <a:hlink>
        <a:srgbClr val="FEECF8"/>
      </a:hlink>
      <a:folHlink>
        <a:srgbClr val="FEECF8"/>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oduct_Brand_template_16-9_Business_DARK_MAGENTA_1" id="{99074409-99C0-4881-A008-D189B4017182}" vid="{5E2AE20A-9F73-4339-A610-83206516871A}"/>
    </a:ext>
  </a:extLst>
</a:theme>
</file>

<file path=ppt/theme/theme5.xml><?xml version="1.0" encoding="utf-8"?>
<a:theme xmlns:a="http://schemas.openxmlformats.org/drawingml/2006/main" name="1_3-30410_WPC_Breakout_Template_16x9">
  <a:themeElements>
    <a:clrScheme name="Custom 168">
      <a:dk1>
        <a:srgbClr val="505050"/>
      </a:dk1>
      <a:lt1>
        <a:srgbClr val="FFFFFF"/>
      </a:lt1>
      <a:dk2>
        <a:srgbClr val="68217A"/>
      </a:dk2>
      <a:lt2>
        <a:srgbClr val="D2D2D2"/>
      </a:lt2>
      <a:accent1>
        <a:srgbClr val="68217A"/>
      </a:accent1>
      <a:accent2>
        <a:srgbClr val="0072C6"/>
      </a:accent2>
      <a:accent3>
        <a:srgbClr val="008272"/>
      </a:accent3>
      <a:accent4>
        <a:srgbClr val="00BCF2"/>
      </a:accent4>
      <a:accent5>
        <a:srgbClr val="7FBA00"/>
      </a:accent5>
      <a:accent6>
        <a:srgbClr val="FF8C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WPC2014_Breakout_Template [Read-Only]" id="{9B31C0B3-7443-441A-9107-8804D2657F81}" vid="{03A6EB4A-387D-4428-945E-5DF108D46AE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e385fb40-52d4-4fae-9c5b-3e8ff8a5878e" ContentTypeId="0x0101000E4CB7077FEE4FF7AE86D4A500EEC7800300F96E2758736AEF45AFCE0C190C2A9DEC" PreviousValue="false"/>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i1b478372f814787abd313030b81fcb2 xmlns="230e9df3-be65-4c73-a93b-d1236ebd677e">
      <Terms xmlns="http://schemas.microsoft.com/office/infopath/2007/PartnerControls"/>
    </i1b478372f814787abd313030b81fcb2>
    <ef109fd36bcf4bcd9dd945731030600b xmlns="230e9df3-be65-4c73-a93b-d1236ebd677e">
      <Terms xmlns="http://schemas.microsoft.com/office/infopath/2007/PartnerControls"/>
    </ef109fd36bcf4bcd9dd945731030600b>
    <DocumentDescription xmlns="230e9df3-be65-4c73-a93b-d1236ebd677e">Microsoft PowerApps Customer Facing Presentation, Public Preview</DocumentDescription>
    <ReportOwner xmlns="http://schemas.microsoft.com/sharepoint/v3">
      <UserInfo>
        <DisplayName/>
        <AccountId xsi:nil="true"/>
        <AccountType/>
      </UserInfo>
    </ReportOwner>
    <Update_x0020_Parent_x0020_Child_x0020_Relation_x0028_1_x0029_0 xmlns="b3bc04a5-d503-43b1-b98c-a8cf663329d9">
      <Url xsi:nil="true"/>
      <Description xsi:nil="true"/>
    </Update_x0020_Parent_x0020_Child_x0020_Relation_x0028_1_x0029_0>
    <k21a64daf20d4502b2796a1c6b8ce6c8 xmlns="230e9df3-be65-4c73-a93b-d1236ebd677e">
      <Terms xmlns="http://schemas.microsoft.com/office/infopath/2007/PartnerControls"/>
    </k21a64daf20d4502b2796a1c6b8ce6c8>
    <Coowner xmlns="230e9df3-be65-4c73-a93b-d1236ebd677e">
      <UserInfo>
        <DisplayName>i:0#.f|membership|v-dawna@microsoft.com</DisplayName>
        <AccountId>37722</AccountId>
        <AccountType/>
      </UserInfo>
      <UserInfo>
        <DisplayName>i:0#.f|membership|v-nolang@microsoft.com</DisplayName>
        <AccountId>797</AccountId>
        <AccountType/>
      </UserInfo>
    </Coowner>
    <hd9637eefc984b85b6097c6374e15725 xmlns="230e9df3-be65-4c73-a93b-d1236ebd677e">
      <Terms xmlns="http://schemas.microsoft.com/office/infopath/2007/PartnerControls">
        <TermInfo xmlns="http://schemas.microsoft.com/office/infopath/2007/PartnerControls">
          <TermName xmlns="http://schemas.microsoft.com/office/infopath/2007/PartnerControls">customer presentations</TermName>
          <TermId xmlns="http://schemas.microsoft.com/office/infopath/2007/PartnerControls">18e9ae94-e321-4eea-82d2-ad5b2f470f3c</TermId>
        </TermInfo>
      </Terms>
    </hd9637eefc984b85b6097c6374e15725>
    <_dlc_DocId xmlns="230e9df3-be65-4c73-a93b-d1236ebd677e">G01KC-99682991-15995</_dlc_DocId>
    <Thumbnail1 xmlns="230e9df3-be65-4c73-a93b-d1236ebd677e">
      <Url xsi:nil="true"/>
      <Description xsi:nil="true"/>
    </Thumbnail1>
    <TaxKeywordTaxHTField xmlns="230e9df3-be65-4c73-a93b-d1236ebd677e">
      <Terms xmlns="http://schemas.microsoft.com/office/infopath/2007/PartnerControls"/>
    </TaxKeywordTaxHTField>
    <PublishDate xmlns="230E9DF3-BE65-4C73-A93B-D1236EBD677E" xsi:nil="true"/>
    <ContentID xmlns="230e9df3-be65-4c73-a93b-d1236ebd677e" xsi:nil="true"/>
    <b4224c12c78d42ea9b214de0badf8358 xmlns="230e9df3-be65-4c73-a93b-d1236ebd677e">
      <Terms xmlns="http://schemas.microsoft.com/office/infopath/2007/PartnerControls"/>
    </b4224c12c78d42ea9b214de0badf8358>
    <RoutingRuleDescription xmlns="http://schemas.microsoft.com/sharepoint/v3" xsi:nil="true"/>
    <GenericText2 xmlns="230e9df3-be65-4c73-a93b-d1236ebd677e" xsi:nil="true"/>
    <Owner xmlns="230e9df3-be65-4c73-a93b-d1236ebd677e">
      <UserInfo>
        <DisplayName>Jeffrey Shomper</DisplayName>
        <AccountId>795</AccountId>
        <AccountType/>
      </UserInfo>
    </Owner>
    <PublishingExpirationDate xmlns="http://schemas.microsoft.com/sharepoint/v3" xsi:nil="true"/>
    <b60f8d2dbb984f349d80d8196897f4d3 xmlns="230e9df3-be65-4c73-a93b-d1236ebd677e">
      <Terms xmlns="http://schemas.microsoft.com/office/infopath/2007/PartnerControls"/>
    </b60f8d2dbb984f349d80d8196897f4d3>
    <ConfidentialityTaxHTField0 xmlns="230e9df3-be65-4c73-a93b-d1236ebd677e">
      <Terms xmlns="http://schemas.microsoft.com/office/infopath/2007/PartnerControls">
        <TermInfo xmlns="http://schemas.microsoft.com/office/infopath/2007/PartnerControls">
          <TermName xmlns="http://schemas.microsoft.com/office/infopath/2007/PartnerControls">Microsoft confidential</TermName>
          <TermId xmlns="http://schemas.microsoft.com/office/infopath/2007/PartnerControls">461efa83-0283-486a-a8d5-943328f3693f</TermId>
        </TermInfo>
      </Terms>
    </ConfidentialityTaxHTField0>
    <RatingCount xmlns="http://schemas.microsoft.com/sharepoint/v3" xsi:nil="true"/>
    <_dlc_DocIdUrl xmlns="230e9df3-be65-4c73-a93b-d1236ebd677e">
      <Url>https://microsoft.sharepoint.com/sites/Infopedia_G01KC/_layouts/15/DocIdRedir.aspx?ID=G01KC-99682991-15995</Url>
      <Description>G01KC-99682991-15995</Description>
    </_dlc_DocIdUrl>
    <k20e0dfa74bf4e44818db03027b0ccd8 xmlns="230e9df3-be65-4c73-a93b-d1236ebd677e">
      <Terms xmlns="http://schemas.microsoft.com/office/infopath/2007/PartnerControls"/>
    </k20e0dfa74bf4e44818db03027b0ccd8>
    <eb54ac91059940029a3cc8a4ff5af673 xmlns="230e9df3-be65-4c73-a93b-d1236ebd677e">
      <Terms xmlns="http://schemas.microsoft.com/office/infopath/2007/PartnerControls">
        <TermInfo xmlns="http://schemas.microsoft.com/office/infopath/2007/PartnerControls">
          <TermName xmlns="http://schemas.microsoft.com/office/infopath/2007/PartnerControls">Cloud and Enterprise</TermName>
          <TermId xmlns="http://schemas.microsoft.com/office/infopath/2007/PartnerControls">adc2fe87-c79a-4ded-a449-3f86b954069d</TermId>
        </TermInfo>
      </Terms>
    </eb54ac91059940029a3cc8a4ff5af673>
    <PublishingPageContent xmlns="http://schemas.microsoft.com/sharepoint/v3" xsi:nil="true"/>
    <l3c3ea61849e4288a8acc49bb5388e8c xmlns="230e9df3-be65-4c73-a93b-d1236ebd677e">
      <Terms xmlns="http://schemas.microsoft.com/office/infopath/2007/PartnerControls"/>
    </l3c3ea61849e4288a8acc49bb5388e8c>
    <GenericHTML1 xmlns="230e9df3-be65-4c73-a93b-d1236ebd677e" xsi:nil="true"/>
    <mb88723863e1404388ba3733387d48df xmlns="230e9df3-be65-4c73-a93b-d1236ebd677e">
      <Terms xmlns="http://schemas.microsoft.com/office/infopath/2007/PartnerControls">
        <TermInfo xmlns="http://schemas.microsoft.com/office/infopath/2007/PartnerControls">
          <TermName xmlns="http://schemas.microsoft.com/office/infopath/2007/PartnerControls">app developers</TermName>
          <TermId xmlns="http://schemas.microsoft.com/office/infopath/2007/PartnerControls">134adde3-9ac8-46f2-afd9-c09c7f0590dc</TermId>
        </TermInfo>
      </Terms>
    </mb88723863e1404388ba3733387d48df>
    <od9986d31974458fb3007746ec0bce5f xmlns="230e9df3-be65-4c73-a93b-d1236ebd677e">
      <Terms xmlns="http://schemas.microsoft.com/office/infopath/2007/PartnerControls"/>
    </od9986d31974458fb3007746ec0bce5f>
    <kf34bcdc8fc34e479d3f94c6210e8e27 xmlns="230e9df3-be65-4c73-a93b-d1236ebd677e">
      <Terms xmlns="http://schemas.microsoft.com/office/infopath/2007/PartnerControls"/>
    </kf34bcdc8fc34e479d3f94c6210e8e27>
    <bf80e81150e248c48aa8cffdf0021a1f xmlns="230e9df3-be65-4c73-a93b-d1236ebd677e">
      <Terms xmlns="http://schemas.microsoft.com/office/infopath/2007/PartnerControls">
        <TermInfo xmlns="http://schemas.microsoft.com/office/infopath/2007/PartnerControls">
          <TermName xmlns="http://schemas.microsoft.com/office/infopath/2007/PartnerControls">Microsoft Azure</TermName>
          <TermId xmlns="http://schemas.microsoft.com/office/infopath/2007/PartnerControls">669a3112-5edf-444b-a003-630063601f07</TermId>
        </TermInfo>
      </Terms>
    </bf80e81150e248c48aa8cffdf0021a1f>
    <ApplyWorkflowRules xmlns="230E9DF3-BE65-4C73-A93B-D1236EBD677E">Yes</ApplyWorkflowRules>
    <TaxCatchAll xmlns="230e9df3-be65-4c73-a93b-d1236ebd677e">
      <Value>16</Value>
      <Value>691</Value>
      <Value>26</Value>
      <Value>347</Value>
      <Value>5</Value>
      <Value>21</Value>
      <Value>1771</Value>
    </TaxCatchAll>
    <m6c7b4717b6346e6a075a59dd47eac69 xmlns="230e9df3-be65-4c73-a93b-d1236ebd677e">
      <Terms xmlns="http://schemas.microsoft.com/office/infopath/2007/PartnerControls">
        <TermInfo xmlns="http://schemas.microsoft.com/office/infopath/2007/PartnerControls">
          <TermName xmlns="http://schemas.microsoft.com/office/infopath/2007/PartnerControls">solutions</TermName>
          <TermId xmlns="http://schemas.microsoft.com/office/infopath/2007/PartnerControls">8edef101-9936-4179-aaeb-f4349f975729</TermId>
        </TermInfo>
      </Terms>
    </m6c7b4717b6346e6a075a59dd47eac69>
    <Blog_x0020_Name xmlns="230e9df3-be65-4c73-a93b-d1236ebd677e" xsi:nil="true"/>
    <m6d26e40ac264097a006193f92232ece xmlns="230e9df3-be65-4c73-a93b-d1236ebd677e">
      <Terms xmlns="http://schemas.microsoft.com/office/infopath/2007/PartnerControls"/>
    </m6d26e40ac264097a006193f92232ece>
    <AverageRating xmlns="http://schemas.microsoft.com/sharepoint/v3" xsi:nil="true"/>
    <i0d941ee1e744ffea7aeee9924c91cbb xmlns="230e9df3-be65-4c73-a93b-d1236ebd677e">
      <Terms xmlns="http://schemas.microsoft.com/office/infopath/2007/PartnerControls">
        <TermInfo xmlns="http://schemas.microsoft.com/office/infopath/2007/PartnerControls">
          <TermName xmlns="http://schemas.microsoft.com/office/infopath/2007/PartnerControls">Business Solutions</TermName>
          <TermId xmlns="http://schemas.microsoft.com/office/infopath/2007/PartnerControls">83b19718-05e2-4059-9e52-d69f393b7d88</TermId>
        </TermInfo>
      </Terms>
    </i0d941ee1e744ffea7aeee9924c91cbb>
    <ec5b2ad5c27b45fb8a00a1f27c7ce1ae xmlns="230e9df3-be65-4c73-a93b-d1236ebd677e">
      <Terms xmlns="http://schemas.microsoft.com/office/infopath/2007/PartnerControls"/>
    </ec5b2ad5c27b45fb8a00a1f27c7ce1ae>
    <_ip_UnifiedCompliancePolicyUIAction xmlns="http://schemas.microsoft.com/sharepoint/v3" xsi:nil="true"/>
    <_ip_UnifiedCompliancePolicyProperties xmlns="http://schemas.microsoft.com/sharepoint/v3" xsi:nil="true"/>
  </documentManagement>
</p:properties>
</file>

<file path=customXml/item5.xml><?xml version="1.0" encoding="utf-8"?>
<ct:contentTypeSchema xmlns:ct="http://schemas.microsoft.com/office/2006/metadata/contentType" xmlns:ma="http://schemas.microsoft.com/office/2006/metadata/properties/metaAttributes" ct:_="" ma:_="" ma:contentTypeName="SMSG KM Document" ma:contentTypeID="0x0101000E4CB7077FEE4FF7AE86D4A500EEC7800300F96E2758736AEF45AFCE0C190C2A9DEC00CC074746C0EF6D439A06F1AAD31A3C2B" ma:contentTypeVersion="36" ma:contentTypeDescription="A document content type used by Infopedia." ma:contentTypeScope="" ma:versionID="3850232f711ecbe80864655132b6b9b7">
  <xsd:schema xmlns:xsd="http://www.w3.org/2001/XMLSchema" xmlns:xs="http://www.w3.org/2001/XMLSchema" xmlns:p="http://schemas.microsoft.com/office/2006/metadata/properties" xmlns:ns1="http://schemas.microsoft.com/sharepoint/v3" xmlns:ns2="230e9df3-be65-4c73-a93b-d1236ebd677e" xmlns:ns3="230E9DF3-BE65-4C73-A93B-D1236EBD677E" xmlns:ns4="b3bc04a5-d503-43b1-b98c-a8cf663329d9" targetNamespace="http://schemas.microsoft.com/office/2006/metadata/properties" ma:root="true" ma:fieldsID="dc677d1368a8e5b50b0ea4be09a90bbe" ns1:_="" ns2:_="" ns3:_="" ns4:_="">
    <xsd:import namespace="http://schemas.microsoft.com/sharepoint/v3"/>
    <xsd:import namespace="230e9df3-be65-4c73-a93b-d1236ebd677e"/>
    <xsd:import namespace="230E9DF3-BE65-4C73-A93B-D1236EBD677E"/>
    <xsd:import namespace="b3bc04a5-d503-43b1-b98c-a8cf663329d9"/>
    <xsd:element name="properties">
      <xsd:complexType>
        <xsd:sequence>
          <xsd:element name="documentManagement">
            <xsd:complexType>
              <xsd:all>
                <xsd:element ref="ns1:RoutingRuleDescription" minOccurs="0"/>
                <xsd:element ref="ns2:DocumentDescription" minOccurs="0"/>
                <xsd:element ref="ns2:Owner"/>
                <xsd:element ref="ns3:PublishDate" minOccurs="0"/>
                <xsd:element ref="ns1:PublishingPageContent" minOccurs="0"/>
                <xsd:element ref="ns2:Thumbnail1" minOccurs="0"/>
                <xsd:element ref="ns1:AverageRating" minOccurs="0"/>
                <xsd:element ref="ns1:RatingCount" minOccurs="0"/>
                <xsd:element ref="ns1:PublishingExpirationDate" minOccurs="0"/>
                <xsd:element ref="ns3:ApplyWorkflowRules" minOccurs="0"/>
                <xsd:element ref="ns2:ContentID" minOccurs="0"/>
                <xsd:element ref="ns2:Blog_x0020_Name" minOccurs="0"/>
                <xsd:element ref="ns2:hd9637eefc984b85b6097c6374e15725" minOccurs="0"/>
                <xsd:element ref="ns2:TaxCatchAll" minOccurs="0"/>
                <xsd:element ref="ns2:TaxCatchAllLabel" minOccurs="0"/>
                <xsd:element ref="ns2:b4224c12c78d42ea9b214de0badf8358" minOccurs="0"/>
                <xsd:element ref="ns2:_dlc_DocId" minOccurs="0"/>
                <xsd:element ref="ns2:TaxKeywordTaxHTField" minOccurs="0"/>
                <xsd:element ref="ns2:_dlc_DocIdUrl" minOccurs="0"/>
                <xsd:element ref="ns2:_dlc_DocIdPersistId" minOccurs="0"/>
                <xsd:element ref="ns1:ReportOwner" minOccurs="0"/>
                <xsd:element ref="ns2:m6d26e40ac264097a006193f92232ece" minOccurs="0"/>
                <xsd:element ref="ns2:ConfidentialityTaxHTField0" minOccurs="0"/>
                <xsd:element ref="ns2:od9986d31974458fb3007746ec0bce5f" minOccurs="0"/>
                <xsd:element ref="ns2:bf80e81150e248c48aa8cffdf0021a1f" minOccurs="0"/>
                <xsd:element ref="ns2:mb88723863e1404388ba3733387d48df" minOccurs="0"/>
                <xsd:element ref="ns2:l3c3ea61849e4288a8acc49bb5388e8c" minOccurs="0"/>
                <xsd:element ref="ns2:i0d941ee1e744ffea7aeee9924c91cbb" minOccurs="0"/>
                <xsd:element ref="ns2:i1b478372f814787abd313030b81fcb2" minOccurs="0"/>
                <xsd:element ref="ns2:Coowner" minOccurs="0"/>
                <xsd:element ref="ns2:k21a64daf20d4502b2796a1c6b8ce6c8" minOccurs="0"/>
                <xsd:element ref="ns2:b60f8d2dbb984f349d80d8196897f4d3" minOccurs="0"/>
                <xsd:element ref="ns2:ec5b2ad5c27b45fb8a00a1f27c7ce1ae" minOccurs="0"/>
                <xsd:element ref="ns2:m6c7b4717b6346e6a075a59dd47eac69" minOccurs="0"/>
                <xsd:element ref="ns2:kf34bcdc8fc34e479d3f94c6210e8e27" minOccurs="0"/>
                <xsd:element ref="ns2:ef109fd36bcf4bcd9dd945731030600b" minOccurs="0"/>
                <xsd:element ref="ns2:eb54ac91059940029a3cc8a4ff5af673" minOccurs="0"/>
                <xsd:element ref="ns2:k20e0dfa74bf4e44818db03027b0ccd8" minOccurs="0"/>
                <xsd:element ref="ns2:GenericText2" minOccurs="0"/>
                <xsd:element ref="ns2:GenericHTML1" minOccurs="0"/>
                <xsd:element ref="ns4:Update_x0020_Parent_x0020_Child_x0020_Relation_x0028_1_x0029_0"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2" nillable="true" ma:displayName="Description" ma:description="" ma:hidden="true" ma:internalName="RoutingRuleDescription" ma:readOnly="false">
      <xsd:simpleType>
        <xsd:restriction base="dms:Text">
          <xsd:maxLength value="255"/>
        </xsd:restriction>
      </xsd:simpleType>
    </xsd:element>
    <xsd:element name="PublishingPageContent" ma:index="9" nillable="true" ma:displayName="Page Content" ma:description="Page Content is a site column created by the Publishing feature. It is used on the Article Page Content Type as the content of the page." ma:internalName="PublishingPageContent" ma:readOnly="false">
      <xsd:simpleType>
        <xsd:restriction base="dms:Unknown"/>
      </xsd:simpleType>
    </xsd:element>
    <xsd:element name="AverageRating" ma:index="13" nillable="true" ma:displayName="Rating (0-5)" ma:decimals="2" ma:description="Average value of all the ratings that have been submitted" ma:internalName="AverageRating" ma:readOnly="false">
      <xsd:simpleType>
        <xsd:restriction base="dms:Number"/>
      </xsd:simpleType>
    </xsd:element>
    <xsd:element name="RatingCount" ma:index="14" nillable="true" ma:displayName="Number of Ratings" ma:decimals="0" ma:description="Number of ratings submitted" ma:internalName="RatingCount" ma:readOnly="false">
      <xsd:simpleType>
        <xsd:restriction base="dms:Number"/>
      </xsd:simpleType>
    </xsd:element>
    <xsd:element name="PublishingExpirationDate" ma:index="17"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ReportOwner" ma:index="33" nillable="true" ma:displayName="Owner (People and Groups)" ma:description="Owner of this document" ma:hidden="true" ma:list="UserInfo" ma:SearchPeopleOnly="false" ma:SharePointGroup="0" ma:internalName="Report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ip_UnifiedCompliancePolicyProperties" ma:index="69" nillable="true" ma:displayName="Unified Compliance Policy Properties" ma:hidden="true" ma:internalName="_ip_UnifiedCompliancePolicyProperties">
      <xsd:simpleType>
        <xsd:restriction base="dms:Note"/>
      </xsd:simpleType>
    </xsd:element>
    <xsd:element name="_ip_UnifiedCompliancePolicyUIAction" ma:index="7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3" nillable="true" ma:displayName="Document Description" ma:description="Alternate description for documents that can be used for display." ma:internalName="DocumentDescription">
      <xsd:simpleType>
        <xsd:restriction base="dms:Note">
          <xsd:maxLength value="255"/>
        </xsd:restriction>
      </xsd:simpleType>
    </xsd:element>
    <xsd:element name="Owner" ma:index="4" ma:displayName="Owner" ma:list="UserInfo" ma:SharePointGroup="0" ma:internalName="Own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Thumbnail1" ma:index="10"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ContentID" ma:index="19" nillable="true" ma:displayName="ContentID" ma:indexed="true" ma:internalName="ContentID">
      <xsd:simpleType>
        <xsd:restriction base="dms:Text">
          <xsd:maxLength value="255"/>
        </xsd:restriction>
      </xsd:simpleType>
    </xsd:element>
    <xsd:element name="Blog_x0020_Name" ma:index="20" nillable="true" ma:displayName="Blog Name" ma:description="Title of an Infopedia Blog" ma:internalName="Blog_x0020_Name">
      <xsd:simpleType>
        <xsd:restriction base="dms:Text">
          <xsd:maxLength value="255"/>
        </xsd:restriction>
      </xsd:simpleType>
    </xsd:element>
    <xsd:element name="hd9637eefc984b85b6097c6374e15725" ma:index="22" nillable="true" ma:taxonomy="true" ma:internalName="hd9637eefc984b85b6097c6374e15725" ma:taxonomyFieldName="ItemType" ma:displayName="SMSG Item Typ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TaxCatchAll" ma:index="24" nillable="true" ma:displayName="Taxonomy Catch All Column" ma:description="" ma:hidden="true" ma:list="{8e3d5b1f-74bf-4cd5-90f8-860d03c4e4d4}" ma:internalName="TaxCatchAll" ma:showField="CatchAllData"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TaxCatchAllLabel" ma:index="25" nillable="true" ma:displayName="Taxonomy Catch All Column1" ma:description="" ma:hidden="true" ma:list="{8e3d5b1f-74bf-4cd5-90f8-860d03c4e4d4}" ma:internalName="TaxCatchAllLabel" ma:readOnly="true" ma:showField="CatchAllDataLabel" ma:web="2478d1b8-79bf-461f-b8e8-704d21601f1a">
      <xsd:complexType>
        <xsd:complexContent>
          <xsd:extension base="dms:MultiChoiceLookup">
            <xsd:sequence>
              <xsd:element name="Value" type="dms:Lookup" maxOccurs="unbounded" minOccurs="0" nillable="true"/>
            </xsd:sequence>
          </xsd:extension>
        </xsd:complexContent>
      </xsd:complexType>
    </xsd:element>
    <xsd:element name="b4224c12c78d42ea9b214de0badf8358" ma:index="27" nillable="true" ma:taxonomy="true" ma:internalName="b4224c12c78d42ea9b214de0badf8358" ma:taxonomyFieldName="EnterpriseDomainTags" ma:displayName="EnterpriseDomainTags" ma:default="" ma:fieldId="{b4224c12-c78d-42ea-9b21-4de0badf835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element name="_dlc_DocId" ma:index="28" nillable="true" ma:displayName="Document ID Value" ma:description="The value of the document ID assigned to this item." ma:indexed="true" ma:internalName="_dlc_DocId" ma:readOnly="true">
      <xsd:simpleType>
        <xsd:restriction base="dms:Text"/>
      </xsd:simpleType>
    </xsd:element>
    <xsd:element name="TaxKeywordTaxHTField" ma:index="29"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_dlc_DocIdUrl" ma:index="3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2" nillable="true" ma:displayName="Persist ID" ma:description="Keep ID on add." ma:hidden="true" ma:internalName="_dlc_DocIdPersistId" ma:readOnly="true">
      <xsd:simpleType>
        <xsd:restriction base="dms:Boolean"/>
      </xsd:simpleType>
    </xsd:element>
    <xsd:element name="m6d26e40ac264097a006193f92232ece" ma:index="35" nillable="true" ma:taxonomy="true" ma:internalName="m6d26e40ac264097a006193f92232ece" ma:taxonomyFieldName="TechnicalLevel" ma:displayName="Technical Level"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element name="ConfidentialityTaxHTField0" ma:index="36" ma:taxonomy="true" ma:internalName="ConfidentialityTaxHTField0" ma:taxonomyFieldName="Confidentiality" ma:displayName="Confidentiality" ma:default="5;#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od9986d31974458fb3007746ec0bce5f" ma:index="37"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bf80e81150e248c48aa8cffdf0021a1f" ma:index="39" nillable="true" ma:taxonomy="true" ma:internalName="bf80e81150e248c48aa8cffdf0021a1f" ma:taxonomyFieldName="Products" ma:displayName="SMSG Products &amp; Technologies"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mb88723863e1404388ba3733387d48df" ma:index="41" nillable="true" ma:taxonomy="true" ma:internalName="mb88723863e1404388ba3733387d48df" ma:taxonomyFieldName="Audiences" ma:displayName="SMSG Customer Audiences"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l3c3ea61849e4288a8acc49bb5388e8c" ma:index="43" nillable="true" ma:taxonomy="true" ma:internalName="l3c3ea61849e4288a8acc49bb5388e8c" ma:taxonomyFieldName="Groups" ma:displayName="SMSG Groups"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45" nillable="true" ma:taxonomy="true" ma:internalName="i0d941ee1e744ffea7aeee9924c91cbb" ma:taxonomyFieldName="BusinessArchitecture" ma:displayName="SMSG Business Architectur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i1b478372f814787abd313030b81fcb2" ma:index="47" nillable="true" ma:taxonomy="true" ma:internalName="i1b478372f814787abd313030b81fcb2" ma:taxonomyFieldName="ActivitiesAndPrograms" ma:displayName="SMSG Activities &amp; Programs"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Coowner" ma:index="49" nillable="true" ma:displayName="Co-owner" ma:list="UserInfo" ma:SearchPeopleOnly="false" ma:SharePointGroup="0" ma:internalName="Coowner"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21a64daf20d4502b2796a1c6b8ce6c8" ma:index="50" nillable="true" ma:taxonomy="true" ma:internalName="k21a64daf20d4502b2796a1c6b8ce6c8" ma:taxonomyFieldName="Industries" ma:displayName="SMSG Industries"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b60f8d2dbb984f349d80d8196897f4d3" ma:index="52" nillable="true" ma:taxonomy="true" ma:internalName="b60f8d2dbb984f349d80d8196897f4d3" ma:taxonomyFieldName="Roles" ma:displayName="SMSG Roles"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ec5b2ad5c27b45fb8a00a1f27c7ce1ae" ma:index="54" nillable="true" ma:taxonomy="true" ma:internalName="ec5b2ad5c27b45fb8a00a1f27c7ce1ae" ma:taxonomyFieldName="Partners" ma:displayName="SMSG Partners"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m6c7b4717b6346e6a075a59dd47eac69" ma:index="56" nillable="true" ma:taxonomy="true" ma:internalName="m6c7b4717b6346e6a075a59dd47eac69" ma:taxonomyFieldName="Topics" ma:displayName="SMSG Topics"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kf34bcdc8fc34e479d3f94c6210e8e27" ma:index="58" nillable="true" ma:taxonomy="true" ma:internalName="kf34bcdc8fc34e479d3f94c6210e8e27" ma:taxonomyFieldName="Competitors" ma:displayName="SMSG Competition"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ef109fd36bcf4bcd9dd945731030600b" ma:index="60" nillable="true" ma:taxonomy="true" ma:internalName="ef109fd36bcf4bcd9dd945731030600b" ma:taxonomyFieldName="Region" ma:displayName="SMSG Region"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eb54ac91059940029a3cc8a4ff5af673" ma:index="62" nillable="true" ma:taxonomy="true" ma:internalName="eb54ac91059940029a3cc8a4ff5af673" ma:taxonomyFieldName="SMSGDomain" ma:displayName="SMSG Domain"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k20e0dfa74bf4e44818db03027b0ccd8" ma:index="64" nillable="true" ma:taxonomy="true" ma:internalName="k20e0dfa74bf4e44818db03027b0ccd8" ma:taxonomyFieldName="Segments" ma:displayName="SMSG Customer Segments"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GenericText2" ma:index="66" nillable="true" ma:displayName="GenericText2" ma:description="Generic field for future features in implementation" ma:internalName="GenericText2">
      <xsd:simpleType>
        <xsd:restriction base="dms:Text">
          <xsd:maxLength value="255"/>
        </xsd:restriction>
      </xsd:simpleType>
    </xsd:element>
    <xsd:element name="GenericHTML1" ma:index="67" nillable="true" ma:displayName="GenericHTML1" ma:description="Generic field for future features in implementation" ma:internalName="GenericHTML1">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PublishDate" ma:index="5" nillable="true" ma:displayName="PublishDate" ma:description="Used in Blog Posts, this date is used to specify the Blog Article Date." ma:format="DateOnly" ma:internalName="PublishDate" ma:readOnly="false">
      <xsd:simpleType>
        <xsd:restriction base="dms:DateTime"/>
      </xsd:simpleType>
    </xsd:element>
    <xsd:element name="ApplyWorkflowRules" ma:index="18" nillable="true" ma:displayName="ApplyWorkflowRules" ma:default="Yes" ma:description="This columns is used to help to apply the workflow rules on Document Sets / Documents. by Default the Value is Yes" ma:format="Dropdown" ma:internalName="ApplyWorkflowRules" ma:readOnly="false">
      <xsd:simpleType>
        <xsd:restriction base="dms:Choice">
          <xsd:enumeration value="Yes"/>
          <xsd:enumeration value="No"/>
        </xsd:restriction>
      </xsd:simpleType>
    </xsd:element>
  </xsd:schema>
  <xsd:schema xmlns:xsd="http://www.w3.org/2001/XMLSchema" xmlns:xs="http://www.w3.org/2001/XMLSchema" xmlns:dms="http://schemas.microsoft.com/office/2006/documentManagement/types" xmlns:pc="http://schemas.microsoft.com/office/infopath/2007/PartnerControls" targetNamespace="b3bc04a5-d503-43b1-b98c-a8cf663329d9" elementFormDefault="qualified">
    <xsd:import namespace="http://schemas.microsoft.com/office/2006/documentManagement/types"/>
    <xsd:import namespace="http://schemas.microsoft.com/office/infopath/2007/PartnerControls"/>
    <xsd:element name="Update_x0020_Parent_x0020_Child_x0020_Relation_x0028_1_x0029_0" ma:index="68" nillable="true" ma:displayName="Update Parent Child Relation" ma:internalName="Update_x0020_Parent_x0020_Child_x0020_Relation_x0028_1_x0029_0">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6"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53993A-9865-4F2C-9375-6DDB5B3B862A}">
  <ds:schemaRefs>
    <ds:schemaRef ds:uri="Microsoft.SharePoint.Taxonomy.ContentTypeSync"/>
  </ds:schemaRefs>
</ds:datastoreItem>
</file>

<file path=customXml/itemProps2.xml><?xml version="1.0" encoding="utf-8"?>
<ds:datastoreItem xmlns:ds="http://schemas.openxmlformats.org/officeDocument/2006/customXml" ds:itemID="{705F9F72-F971-4E72-A6CD-22D38EABB4B0}">
  <ds:schemaRefs>
    <ds:schemaRef ds:uri="http://schemas.microsoft.com/sharepoint/events"/>
  </ds:schemaRefs>
</ds:datastoreItem>
</file>

<file path=customXml/itemProps3.xml><?xml version="1.0" encoding="utf-8"?>
<ds:datastoreItem xmlns:ds="http://schemas.openxmlformats.org/officeDocument/2006/customXml" ds:itemID="{40785250-9F24-4927-B5EC-B2F954E71988}">
  <ds:schemaRefs>
    <ds:schemaRef ds:uri="http://schemas.microsoft.com/sharepoint/v3/contenttype/forms"/>
  </ds:schemaRefs>
</ds:datastoreItem>
</file>

<file path=customXml/itemProps4.xml><?xml version="1.0" encoding="utf-8"?>
<ds:datastoreItem xmlns:ds="http://schemas.openxmlformats.org/officeDocument/2006/customXml" ds:itemID="{ABDD13F9-55D5-4677-9804-54BB823E5CB0}">
  <ds:schemaRefs>
    <ds:schemaRef ds:uri="http://purl.org/dc/terms/"/>
    <ds:schemaRef ds:uri="http://schemas.microsoft.com/office/2006/documentManagement/types"/>
    <ds:schemaRef ds:uri="http://schemas.openxmlformats.org/package/2006/metadata/core-properties"/>
    <ds:schemaRef ds:uri="http://schemas.microsoft.com/sharepoint/v3"/>
    <ds:schemaRef ds:uri="http://purl.org/dc/elements/1.1/"/>
    <ds:schemaRef ds:uri="http://schemas.microsoft.com/office/infopath/2007/PartnerControls"/>
    <ds:schemaRef ds:uri="b3bc04a5-d503-43b1-b98c-a8cf663329d9"/>
    <ds:schemaRef ds:uri="230E9DF3-BE65-4C73-A93B-D1236EBD677E"/>
    <ds:schemaRef ds:uri="230e9df3-be65-4c73-a93b-d1236ebd677e"/>
    <ds:schemaRef ds:uri="http://schemas.microsoft.com/office/2006/metadata/properties"/>
    <ds:schemaRef ds:uri="http://www.w3.org/XML/1998/namespace"/>
    <ds:schemaRef ds:uri="http://purl.org/dc/dcmitype/"/>
  </ds:schemaRefs>
</ds:datastoreItem>
</file>

<file path=customXml/itemProps5.xml><?xml version="1.0" encoding="utf-8"?>
<ds:datastoreItem xmlns:ds="http://schemas.openxmlformats.org/officeDocument/2006/customXml" ds:itemID="{B5E881D0-13F7-4938-BE96-6441FB2C06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230E9DF3-BE65-4C73-A93B-D1236EBD677E"/>
    <ds:schemaRef ds:uri="b3bc04a5-d503-43b1-b98c-a8cf663329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WPC2014_Breakout_Template</Template>
  <TotalTime>0</TotalTime>
  <Words>1951</Words>
  <Application>Microsoft Office PowerPoint</Application>
  <PresentationFormat>Custom</PresentationFormat>
  <Paragraphs>137</Paragraphs>
  <Slides>14</Slides>
  <Notes>10</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14</vt:i4>
      </vt:variant>
    </vt:vector>
  </HeadingPairs>
  <TitlesOfParts>
    <vt:vector size="28" baseType="lpstr">
      <vt:lpstr>Arial</vt:lpstr>
      <vt:lpstr>Calibri</vt:lpstr>
      <vt:lpstr>Calibri Light</vt:lpstr>
      <vt:lpstr>Consolas</vt:lpstr>
      <vt:lpstr>Segoe UI</vt:lpstr>
      <vt:lpstr>Segoe UI Light</vt:lpstr>
      <vt:lpstr>Segoe UI Semibold</vt:lpstr>
      <vt:lpstr>Segoe UI Semilight</vt:lpstr>
      <vt:lpstr>Wingdings</vt:lpstr>
      <vt:lpstr>3-30410_WPC_Breakout_Template_16x9</vt:lpstr>
      <vt:lpstr>Windows 10 Brand Template 16x9</vt:lpstr>
      <vt:lpstr>Office Theme</vt:lpstr>
      <vt:lpstr>COLOR TEMPLATE</vt:lpstr>
      <vt:lpstr>1_3-30410_WPC_Breakout_Template_16x9</vt:lpstr>
      <vt:lpstr>PowerPoint Presentation</vt:lpstr>
      <vt:lpstr>PowerPoint Presentation</vt:lpstr>
      <vt:lpstr>PowerPoint Presentation</vt:lpstr>
      <vt:lpstr>PowerPoint Presentation</vt:lpstr>
      <vt:lpstr>Secure  Scalable  Managed  Integrated  Compliant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2016-05-23T17:46:30Z</dcterms:created>
  <dcterms:modified xsi:type="dcterms:W3CDTF">2016-08-03T00:05:04Z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67e5d4b76f4a9db8769983fda9cec0">
    <vt:lpwstr/>
  </property>
  <property fmtid="{D5CDD505-2E9C-101B-9397-08002B2CF9AE}" pid="3" name="TaxKeyword">
    <vt:lpwstr/>
  </property>
  <property fmtid="{D5CDD505-2E9C-101B-9397-08002B2CF9AE}" pid="4" name="NewsType">
    <vt:lpwstr/>
  </property>
  <property fmtid="{D5CDD505-2E9C-101B-9397-08002B2CF9AE}" pid="5" name="_dlc_policyId">
    <vt:lpwstr/>
  </property>
  <property fmtid="{D5CDD505-2E9C-101B-9397-08002B2CF9AE}" pid="6" name="Region">
    <vt:lpwstr/>
  </property>
  <property fmtid="{D5CDD505-2E9C-101B-9397-08002B2CF9AE}" pid="7" name="Confidentiality">
    <vt:lpwstr>5;#Microsoft confidential|461efa83-0283-486a-a8d5-943328f3693f</vt:lpwstr>
  </property>
  <property fmtid="{D5CDD505-2E9C-101B-9397-08002B2CF9AE}" pid="8" name="ItemType">
    <vt:lpwstr>16;#customer presentations|18e9ae94-e321-4eea-82d2-ad5b2f470f3c</vt:lpwstr>
  </property>
  <property fmtid="{D5CDD505-2E9C-101B-9397-08002B2CF9AE}" pid="9" name="ContentTypeId">
    <vt:lpwstr>0x0101000E4CB7077FEE4FF7AE86D4A500EEC7800300F96E2758736AEF45AFCE0C190C2A9DEC00CC074746C0EF6D439A06F1AAD31A3C2B</vt:lpwstr>
  </property>
  <property fmtid="{D5CDD505-2E9C-101B-9397-08002B2CF9AE}" pid="10" name="ga0c0bf70a6644469c61b3efa7025301">
    <vt:lpwstr/>
  </property>
  <property fmtid="{D5CDD505-2E9C-101B-9397-08002B2CF9AE}" pid="11" name="Industries">
    <vt:lpwstr/>
  </property>
  <property fmtid="{D5CDD505-2E9C-101B-9397-08002B2CF9AE}" pid="12" name="MSProducts">
    <vt:lpwstr/>
  </property>
  <property fmtid="{D5CDD505-2E9C-101B-9397-08002B2CF9AE}" pid="13" name="Audience">
    <vt:lpwstr/>
  </property>
  <property fmtid="{D5CDD505-2E9C-101B-9397-08002B2CF9AE}" pid="14" name="Competitors">
    <vt:lpwstr/>
  </property>
  <property fmtid="{D5CDD505-2E9C-101B-9397-08002B2CF9AE}" pid="15" name="SMSGDomain">
    <vt:lpwstr>21;#Cloud and Enterprise|adc2fe87-c79a-4ded-a449-3f86b954069d</vt:lpwstr>
  </property>
  <property fmtid="{D5CDD505-2E9C-101B-9397-08002B2CF9AE}" pid="16" name="ExperienceContentType">
    <vt:lpwstr/>
  </property>
  <property fmtid="{D5CDD505-2E9C-101B-9397-08002B2CF9AE}" pid="17" name="BusinessArchitecture">
    <vt:lpwstr>691;#Business Solutions|83b19718-05e2-4059-9e52-d69f393b7d88</vt:lpwstr>
  </property>
  <property fmtid="{D5CDD505-2E9C-101B-9397-08002B2CF9AE}" pid="18" name="Products">
    <vt:lpwstr>26;#Microsoft Azure|669a3112-5edf-444b-a003-630063601f07</vt:lpwstr>
  </property>
  <property fmtid="{D5CDD505-2E9C-101B-9397-08002B2CF9AE}" pid="19" name="l6f004f21209409da86a713c0f24627d">
    <vt:lpwstr/>
  </property>
  <property fmtid="{D5CDD505-2E9C-101B-9397-08002B2CF9AE}" pid="20" name="ActivitiesAndPrograms">
    <vt:lpwstr/>
  </property>
  <property fmtid="{D5CDD505-2E9C-101B-9397-08002B2CF9AE}" pid="21" name="Segments">
    <vt:lpwstr/>
  </property>
  <property fmtid="{D5CDD505-2E9C-101B-9397-08002B2CF9AE}" pid="22" name="Partners">
    <vt:lpwstr/>
  </property>
  <property fmtid="{D5CDD505-2E9C-101B-9397-08002B2CF9AE}" pid="23" name="la4444b61d19467597d63190b69ac227">
    <vt:lpwstr/>
  </property>
  <property fmtid="{D5CDD505-2E9C-101B-9397-08002B2CF9AE}" pid="24" name="MSProductsTaxHTField0">
    <vt:lpwstr/>
  </property>
  <property fmtid="{D5CDD505-2E9C-101B-9397-08002B2CF9AE}" pid="25" name="Topics">
    <vt:lpwstr>347;#solutions|8edef101-9936-4179-aaeb-f4349f975729</vt:lpwstr>
  </property>
  <property fmtid="{D5CDD505-2E9C-101B-9397-08002B2CF9AE}" pid="26" name="Groups">
    <vt:lpwstr/>
  </property>
  <property fmtid="{D5CDD505-2E9C-101B-9397-08002B2CF9AE}" pid="27" name="e8080b0481964c759b2c36ae49591b31">
    <vt:lpwstr/>
  </property>
  <property fmtid="{D5CDD505-2E9C-101B-9397-08002B2CF9AE}" pid="28" name="_docset_NoMedatataSyncRequired">
    <vt:lpwstr>False</vt:lpwstr>
  </property>
  <property fmtid="{D5CDD505-2E9C-101B-9397-08002B2CF9AE}" pid="29" name="Event Venue">
    <vt:lpwstr>237;#Walter E. Washington Convention Center|3c10abe7-e5ee-4df2-9646-b0b55666c8d5</vt:lpwstr>
  </property>
  <property fmtid="{D5CDD505-2E9C-101B-9397-08002B2CF9AE}" pid="30" name="Track">
    <vt:lpwstr/>
  </property>
  <property fmtid="{D5CDD505-2E9C-101B-9397-08002B2CF9AE}" pid="31" name="Languages">
    <vt:lpwstr/>
  </property>
  <property fmtid="{D5CDD505-2E9C-101B-9397-08002B2CF9AE}" pid="32" name="TechnicalLevel">
    <vt:lpwstr/>
  </property>
  <property fmtid="{D5CDD505-2E9C-101B-9397-08002B2CF9AE}" pid="33" name="Audience1">
    <vt:lpwstr>191;#partners|1d23b997-60ce-4cfd-9201-15f1ad449e79</vt:lpwstr>
  </property>
  <property fmtid="{D5CDD505-2E9C-101B-9397-08002B2CF9AE}" pid="34" name="Audiences">
    <vt:lpwstr>1771;#app developers|134adde3-9ac8-46f2-afd9-c09c7f0590dc</vt:lpwstr>
  </property>
  <property fmtid="{D5CDD505-2E9C-101B-9397-08002B2CF9AE}" pid="35" name="ldac8aee9d1f469e8cd8c3f8d6a615f2">
    <vt:lpwstr/>
  </property>
  <property fmtid="{D5CDD505-2E9C-101B-9397-08002B2CF9AE}" pid="36" name="EmployeeRole">
    <vt:lpwstr/>
  </property>
  <property fmtid="{D5CDD505-2E9C-101B-9397-08002B2CF9AE}" pid="37" name="Event Name">
    <vt:lpwstr>235</vt:lpwstr>
  </property>
  <property fmtid="{D5CDD505-2E9C-101B-9397-08002B2CF9AE}" pid="38" name="NewsTopic">
    <vt:lpwstr/>
  </property>
  <property fmtid="{D5CDD505-2E9C-101B-9397-08002B2CF9AE}" pid="39" name="Product">
    <vt:lpwstr/>
  </property>
  <property fmtid="{D5CDD505-2E9C-101B-9397-08002B2CF9AE}" pid="40" name="Event Location">
    <vt:lpwstr>236;#Washington (city)|e1d26478-e356-4db7-b8b4-0152918ac747</vt:lpwstr>
  </property>
  <property fmtid="{D5CDD505-2E9C-101B-9397-08002B2CF9AE}" pid="41" name="Roles">
    <vt:lpwstr/>
  </property>
  <property fmtid="{D5CDD505-2E9C-101B-9397-08002B2CF9AE}" pid="42" name="Event1">
    <vt:lpwstr>622;#Unassigned|2c8af875-f38a-40b8-a0a9-056aed3fc8c0</vt:lpwstr>
  </property>
  <property fmtid="{D5CDD505-2E9C-101B-9397-08002B2CF9AE}" pid="43" name="ItemRetentionFormula">
    <vt:lpwstr/>
  </property>
  <property fmtid="{D5CDD505-2E9C-101B-9397-08002B2CF9AE}" pid="44" name="NewsSource">
    <vt:lpwstr/>
  </property>
  <property fmtid="{D5CDD505-2E9C-101B-9397-08002B2CF9AE}" pid="45" name="SMSGTags">
    <vt:lpwstr/>
  </property>
  <property fmtid="{D5CDD505-2E9C-101B-9397-08002B2CF9AE}" pid="46" name="_dlc_DocIdItemGuid">
    <vt:lpwstr>2e0c0716-dcaa-4460-9476-d3be3e017447</vt:lpwstr>
  </property>
  <property fmtid="{D5CDD505-2E9C-101B-9397-08002B2CF9AE}" pid="47" name="MSPhysicalGeography">
    <vt:lpwstr/>
  </property>
  <property fmtid="{D5CDD505-2E9C-101B-9397-08002B2CF9AE}" pid="48" name="Campaign">
    <vt:lpwstr/>
  </property>
  <property fmtid="{D5CDD505-2E9C-101B-9397-08002B2CF9AE}" pid="49" name="j3562c58ee414e028925bc902cfc01a1">
    <vt:lpwstr/>
  </property>
  <property fmtid="{D5CDD505-2E9C-101B-9397-08002B2CF9AE}" pid="50" name="EnterpriseDomainTags">
    <vt:lpwstr/>
  </property>
</Properties>
</file>