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8"/>
  </p:sldMasterIdLst>
  <p:notesMasterIdLst>
    <p:notesMasterId r:id="rId58"/>
  </p:notesMasterIdLst>
  <p:sldIdLst>
    <p:sldId id="256" r:id="rId9"/>
    <p:sldId id="257" r:id="rId10"/>
    <p:sldId id="269" r:id="rId11"/>
    <p:sldId id="275" r:id="rId12"/>
    <p:sldId id="259" r:id="rId13"/>
    <p:sldId id="260" r:id="rId14"/>
    <p:sldId id="261" r:id="rId15"/>
    <p:sldId id="264" r:id="rId16"/>
    <p:sldId id="380" r:id="rId17"/>
    <p:sldId id="379" r:id="rId18"/>
    <p:sldId id="272" r:id="rId19"/>
    <p:sldId id="279" r:id="rId20"/>
    <p:sldId id="290" r:id="rId21"/>
    <p:sldId id="356" r:id="rId22"/>
    <p:sldId id="357" r:id="rId23"/>
    <p:sldId id="358" r:id="rId24"/>
    <p:sldId id="359" r:id="rId25"/>
    <p:sldId id="365" r:id="rId26"/>
    <p:sldId id="366" r:id="rId27"/>
    <p:sldId id="367" r:id="rId28"/>
    <p:sldId id="368" r:id="rId29"/>
    <p:sldId id="369" r:id="rId30"/>
    <p:sldId id="370" r:id="rId31"/>
    <p:sldId id="371" r:id="rId32"/>
    <p:sldId id="372" r:id="rId33"/>
    <p:sldId id="373" r:id="rId34"/>
    <p:sldId id="374" r:id="rId35"/>
    <p:sldId id="375" r:id="rId36"/>
    <p:sldId id="376" r:id="rId37"/>
    <p:sldId id="377" r:id="rId38"/>
    <p:sldId id="309" r:id="rId39"/>
    <p:sldId id="310" r:id="rId40"/>
    <p:sldId id="308" r:id="rId41"/>
    <p:sldId id="312" r:id="rId42"/>
    <p:sldId id="313" r:id="rId43"/>
    <p:sldId id="314" r:id="rId44"/>
    <p:sldId id="315" r:id="rId45"/>
    <p:sldId id="316" r:id="rId46"/>
    <p:sldId id="317" r:id="rId47"/>
    <p:sldId id="268" r:id="rId48"/>
    <p:sldId id="319" r:id="rId49"/>
    <p:sldId id="320" r:id="rId50"/>
    <p:sldId id="331" r:id="rId51"/>
    <p:sldId id="332" r:id="rId52"/>
    <p:sldId id="333" r:id="rId53"/>
    <p:sldId id="321" r:id="rId54"/>
    <p:sldId id="318" r:id="rId55"/>
    <p:sldId id="334" r:id="rId56"/>
    <p:sldId id="378" r:id="rId5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8" Type="http://schemas.openxmlformats.org/officeDocument/2006/relationships/slideMaster" Target="slideMasters/slideMaster1.xml"/><Relationship Id="rId51" Type="http://schemas.openxmlformats.org/officeDocument/2006/relationships/slide" Target="slides/slide43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99F97-C680-4D55-9857-BAB2A0CF269C}" type="datetimeFigureOut">
              <a:rPr lang="en-US" smtClean="0"/>
              <a:t>01/07/2017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E72F7-7B7E-4BB0-8816-AE924AEB96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557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E72F7-7B7E-4BB0-8816-AE924AEB96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040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8E235-B53A-46A2-8419-9C483F4E28E0}" type="datetime1">
              <a:rPr lang="en-US" smtClean="0"/>
              <a:t>01/07/2017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ACCESS DAY - APRIL 2014 - IRVINE, CA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3A8ED-8124-4C81-B7F1-42D8D2C0A402}" type="datetime1">
              <a:rPr lang="en-US" smtClean="0"/>
              <a:t>01/07/2017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ACCESS DAY - APRIL 2014 - IRVINE, CA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E5D9A-63B1-4FE1-AE4C-5C2CF27DE7C3}" type="datetime1">
              <a:rPr lang="en-US" smtClean="0"/>
              <a:t>01/07/2017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ACCESS DAY - APRIL 2014 - IRVINE, CA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DA281-38C8-43B7-98AE-B31896583133}" type="datetime1">
              <a:rPr lang="en-US" smtClean="0"/>
              <a:t>01/07/2017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ACCESS DAY - APRIL 2014 - IRVINE, CA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57319-5F90-4721-AC0E-B928BEC2D916}" type="datetime1">
              <a:rPr lang="en-US" smtClean="0"/>
              <a:t>01/07/2017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ACCESS DAY - APRIL 2014 - IRVINE, CA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C4BFD-AA7A-48F1-8884-DA3D1617F6F3}" type="datetime1">
              <a:rPr lang="en-US" smtClean="0"/>
              <a:t>01/07/2017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ACCESS DAY - APRIL 2014 - IRVINE, CA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DAFA3-B0CB-4817-8BC5-2107FC26C897}" type="datetime1">
              <a:rPr lang="en-US" smtClean="0"/>
              <a:t>01/07/2017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ACCESS DAY - APRIL 2014 - IRVINE, CA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7E30-D717-48A2-AF62-95B87F73880F}" type="datetime1">
              <a:rPr lang="en-US" smtClean="0"/>
              <a:t>01/07/2017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ACCESS DAY - APRIL 2014 - IRVINE, CA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CC03E-5023-46E6-AA71-9C1F4C536185}" type="datetime1">
              <a:rPr lang="en-US" smtClean="0"/>
              <a:t>01/07/2017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ACCESS DAY - APRIL 2014 - IRVINE, CA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6632D5F-1564-49D6-8B76-5C2A5CC8871D}" type="datetime1">
              <a:rPr lang="en-US" smtClean="0"/>
              <a:t>01/07/2017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ACCESS DAY - APRIL 2014 - IRVINE, CA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03DC0-E752-4E05-BAB0-D5BCB0770BA3}" type="datetime1">
              <a:rPr lang="en-US" smtClean="0"/>
              <a:t>01/07/2017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ACCESS DAY - APRIL 2014 - IRVINE, CA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128B68D-1262-4E2A-A8FC-24ABBB0CC8F6}" type="datetime1">
              <a:rPr lang="en-US" smtClean="0"/>
              <a:t>01/07/2017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ACCESS DAY - APRIL 2014 - IRVINE, CA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mailto:gcyoung@dawsonbutte.net" TargetMode="External"/><Relationship Id="rId2" Type="http://schemas.openxmlformats.org/officeDocument/2006/relationships/hyperlink" Target="http://www.dawsonbutte.com/accesstoazure/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Access to Azure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800" dirty="0" smtClean="0"/>
              <a:t>Extending office 365 into the Cloud</a:t>
            </a:r>
          </a:p>
          <a:p>
            <a:pPr algn="r">
              <a:lnSpc>
                <a:spcPct val="120000"/>
              </a:lnSpc>
            </a:pPr>
            <a:r>
              <a:rPr lang="en-US" sz="1300" cap="none" dirty="0" smtClean="0"/>
              <a:t>George Young</a:t>
            </a:r>
            <a:br>
              <a:rPr lang="en-US" sz="1300" cap="none" dirty="0" smtClean="0"/>
            </a:br>
            <a:r>
              <a:rPr lang="en-US" sz="1300" cap="none" dirty="0" smtClean="0"/>
              <a:t>Dawson Butte Software</a:t>
            </a:r>
            <a:br>
              <a:rPr lang="en-US" sz="1300" cap="none" dirty="0" smtClean="0"/>
            </a:br>
            <a:r>
              <a:rPr lang="en-US" sz="1300" cap="none" dirty="0" smtClean="0"/>
              <a:t>gcyoung@dawsonbutte.net</a:t>
            </a:r>
            <a:endParaRPr lang="en-US" sz="1300" cap="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656" y="6459785"/>
            <a:ext cx="12053454" cy="365125"/>
          </a:xfrm>
        </p:spPr>
        <p:txBody>
          <a:bodyPr/>
          <a:lstStyle/>
          <a:p>
            <a:r>
              <a:rPr lang="en-US" dirty="0" smtClean="0"/>
              <a:t>SHAREPOINT SATURDAY DENVER 2015 – January 2015 - DENVER, CO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85679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Excel Reports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We can view visualizations of the data in Excel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Create a new ODBC Connection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Click the Data tab, select From Other Data Sources &gt; From Data Connection Wizard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Select Other/Advanced, then select SQL Server Native Client 11.0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Enter the credentials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Uncheck Connect to a Specific Table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In the Select Table, check Enable selection of multiple tables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Import your data to the desired format (Table, PivotTable Report,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Design your report</a:t>
            </a:r>
          </a:p>
        </p:txBody>
      </p:sp>
    </p:spTree>
    <p:extLst>
      <p:ext uri="{BB962C8B-B14F-4D97-AF65-F5344CB8AC3E}">
        <p14:creationId xmlns:p14="http://schemas.microsoft.com/office/powerpoint/2010/main" val="82836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442" y="96694"/>
            <a:ext cx="9326290" cy="620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65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Extending Access using Visual Studio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Two examples: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ASP.NET web app (MVC)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Windows 8 Phone App consuming an ASP.NET Web API interface to database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ASP.NET web apps can live on any IIS server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Visual Studio 2013 Professional or Express Web/Phone (free)</a:t>
            </a:r>
          </a:p>
        </p:txBody>
      </p:sp>
    </p:spTree>
    <p:extLst>
      <p:ext uri="{BB962C8B-B14F-4D97-AF65-F5344CB8AC3E}">
        <p14:creationId xmlns:p14="http://schemas.microsoft.com/office/powerpoint/2010/main" val="164469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Aside: What is MVC?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85" y="2295395"/>
            <a:ext cx="41910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50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Active-Directory Authenticated </a:t>
            </a:r>
            <a:br>
              <a:rPr lang="en-US" dirty="0" smtClean="0"/>
            </a:br>
            <a:r>
              <a:rPr lang="en-US" dirty="0" smtClean="0"/>
              <a:t>MVC Application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ACCESS DAY – October 2014 - DENVER, CO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Now, web applications that may be accessed anywhere (not just in SharePoint)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We can allow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Open (unauthenticated) access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Individual user access (stand-alone or federated)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Cloud Active Directory (SharePoint/Office 365) authentication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dirty="0" smtClean="0"/>
              <a:t>Azure Active Directory can be used to augment SharePoint/Office 365 Active Directory)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On-Premise Active Directory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We’ll build an ASP.NET MVC web application using cloud Active Directory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Select Web </a:t>
            </a:r>
            <a:r>
              <a:rPr lang="en-US" dirty="0"/>
              <a:t>&gt; </a:t>
            </a:r>
            <a:r>
              <a:rPr lang="en-US" dirty="0" smtClean="0"/>
              <a:t>ASP.NET Web Application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Specify MVC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Specify Organizational Authentication and enter your domain credentials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Generate site as for App for SharePoint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The web app is on the public internet, but access requires Active Directory authentication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endParaRPr lang="en-US" dirty="0" smtClean="0"/>
          </a:p>
          <a:p>
            <a:pPr lvl="1">
              <a:buFont typeface="Wingdings" panose="05000000000000000000" pitchFamily="2" charset="2"/>
              <a:buChar char="v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5285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288" y="57665"/>
            <a:ext cx="9232597" cy="623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47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221" y="71868"/>
            <a:ext cx="9170732" cy="618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83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526" y="65903"/>
            <a:ext cx="9216122" cy="621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87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931" y="57665"/>
            <a:ext cx="9257311" cy="624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75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169" y="57665"/>
            <a:ext cx="9240835" cy="623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13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Web Apps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A new app type for SharePoint and a(</a:t>
            </a:r>
            <a:r>
              <a:rPr lang="en-US" dirty="0" err="1" smtClean="0"/>
              <a:t>nother</a:t>
            </a:r>
            <a:r>
              <a:rPr lang="en-US" dirty="0" smtClean="0"/>
              <a:t>) foray onto the web for Access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Access is just the “designer”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UI is HTML forms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Data is in SQL Server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HTML hosted in SharePoint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SQL database is hosted in Windows Azure (Azure SQL Database)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There is no client code!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</a:t>
            </a:r>
            <a:r>
              <a:rPr lang="en-US"/>
              <a:t>, </a:t>
            </a:r>
            <a:r>
              <a:rPr lang="en-US" smtClean="0"/>
              <a:t>COL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53835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012" y="63196"/>
            <a:ext cx="9237149" cy="623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91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645" y="74140"/>
            <a:ext cx="9207884" cy="621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4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49" y="74141"/>
            <a:ext cx="9178875" cy="6194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43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931" y="57665"/>
            <a:ext cx="9257311" cy="624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7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944" y="74141"/>
            <a:ext cx="9203285" cy="621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16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288" y="57666"/>
            <a:ext cx="9232597" cy="623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2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917" y="65903"/>
            <a:ext cx="9185339" cy="619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6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359" y="90616"/>
            <a:ext cx="9134456" cy="617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6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204" y="65903"/>
            <a:ext cx="9234766" cy="622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9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79" y="65903"/>
            <a:ext cx="9207215" cy="621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99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764" y="74140"/>
            <a:ext cx="9175645" cy="620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34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679" y="57666"/>
            <a:ext cx="9201815" cy="620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55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Phone 8 App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We can also interact with our Access Web App database in mobile device apps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Two components: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Back end data interface: ASP.NET </a:t>
            </a:r>
            <a:r>
              <a:rPr lang="en-US" dirty="0" err="1" smtClean="0"/>
              <a:t>WebAPI</a:t>
            </a:r>
            <a:endParaRPr lang="en-US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Front-end user interface: Windows Phone 8 (</a:t>
            </a:r>
            <a:r>
              <a:rPr lang="en-US" dirty="0" err="1" smtClean="0"/>
              <a:t>Databound</a:t>
            </a:r>
            <a:r>
              <a:rPr lang="en-US" dirty="0" smtClean="0"/>
              <a:t> App)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endParaRPr lang="en-US" dirty="0" smtClean="0"/>
          </a:p>
          <a:p>
            <a:pPr lvl="1">
              <a:buFont typeface="Wingdings" panose="05000000000000000000" pitchFamily="2" charset="2"/>
              <a:buChar char="v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6754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8 App Backend:</a:t>
            </a:r>
            <a:br>
              <a:rPr lang="en-US" dirty="0" smtClean="0"/>
            </a:br>
            <a:r>
              <a:rPr lang="en-US" dirty="0" smtClean="0"/>
              <a:t>ASP.NET Web API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ACCESS DAY – October 2014 - DENVER, CO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Almost identical to MVC web application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Development: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New Project &gt; Web </a:t>
            </a:r>
            <a:r>
              <a:rPr lang="en-US" dirty="0"/>
              <a:t>&gt; ASP.NET Web </a:t>
            </a:r>
            <a:r>
              <a:rPr lang="en-US" dirty="0" smtClean="0"/>
              <a:t>Application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Select Web API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Change Authentication to No Authentication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Generate Model as for App for SharePoint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Remove “virtual” keyword from generated classes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Add &gt; New </a:t>
            </a:r>
            <a:r>
              <a:rPr lang="en-US" dirty="0" err="1" smtClean="0"/>
              <a:t>Scaffolded</a:t>
            </a:r>
            <a:r>
              <a:rPr lang="en-US" dirty="0" smtClean="0"/>
              <a:t> Item &gt; Web API  2 Controller with actions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Run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Publish to Azure: Right click on project name &gt; Publish</a:t>
            </a:r>
            <a:endParaRPr lang="en-US" dirty="0"/>
          </a:p>
          <a:p>
            <a:pPr lvl="1">
              <a:buFont typeface="Wingdings" panose="05000000000000000000" pitchFamily="2" charset="2"/>
              <a:buChar char="v"/>
            </a:pPr>
            <a:endParaRPr lang="en-US" dirty="0" smtClean="0"/>
          </a:p>
          <a:p>
            <a:pPr lvl="1">
              <a:buFont typeface="Wingdings" panose="05000000000000000000" pitchFamily="2" charset="2"/>
              <a:buChar char="v"/>
            </a:pPr>
            <a:endParaRPr lang="en-US" dirty="0" smtClean="0"/>
          </a:p>
          <a:p>
            <a:pPr lvl="1">
              <a:buFont typeface="Wingdings" panose="05000000000000000000" pitchFamily="2" charset="2"/>
              <a:buChar char="v"/>
            </a:pPr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endParaRPr lang="en-US" dirty="0" smtClean="0"/>
          </a:p>
          <a:p>
            <a:pPr lvl="1">
              <a:buFont typeface="Wingdings" panose="05000000000000000000" pitchFamily="2" charset="2"/>
              <a:buChar char="v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594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121" y="82378"/>
            <a:ext cx="9174932" cy="619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3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288" y="57665"/>
            <a:ext cx="9232597" cy="623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06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407" y="74141"/>
            <a:ext cx="9224359" cy="622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2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645" y="57665"/>
            <a:ext cx="9207884" cy="621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97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944" y="65903"/>
            <a:ext cx="9203286" cy="621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76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769" y="74140"/>
            <a:ext cx="9209635" cy="620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4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245" y="82379"/>
            <a:ext cx="9176684" cy="618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24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528" y="84831"/>
            <a:ext cx="9104117" cy="615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59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8 App Frontend:</a:t>
            </a:r>
            <a:br>
              <a:rPr lang="en-US" dirty="0" smtClean="0"/>
            </a:br>
            <a:r>
              <a:rPr lang="en-US" dirty="0" err="1" smtClean="0"/>
              <a:t>Databound</a:t>
            </a:r>
            <a:r>
              <a:rPr lang="en-US" dirty="0" smtClean="0"/>
              <a:t>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Windows Phone 8 </a:t>
            </a:r>
            <a:r>
              <a:rPr lang="en-US" dirty="0" err="1" smtClean="0"/>
              <a:t>Databound</a:t>
            </a:r>
            <a:r>
              <a:rPr lang="en-US" dirty="0" smtClean="0"/>
              <a:t> App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Broadest reach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Lots of churn in Universal Apps right now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Development: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New Project &gt; Store Apps &gt; Windows Phone Apps &gt; </a:t>
            </a:r>
            <a:r>
              <a:rPr lang="en-US" dirty="0" err="1" smtClean="0"/>
              <a:t>Databound</a:t>
            </a:r>
            <a:r>
              <a:rPr lang="en-US" dirty="0" smtClean="0"/>
              <a:t> App (Windows Phone Silverlight)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Add Model class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Edit </a:t>
            </a:r>
            <a:r>
              <a:rPr lang="en-US" dirty="0" err="1" smtClean="0"/>
              <a:t>ItemViewModel.cs</a:t>
            </a:r>
            <a:r>
              <a:rPr lang="en-US" dirty="0" smtClean="0"/>
              <a:t> and </a:t>
            </a:r>
            <a:r>
              <a:rPr lang="en-US" dirty="0" err="1" smtClean="0"/>
              <a:t>MainViewModel.cs</a:t>
            </a:r>
            <a:endParaRPr lang="en-US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Edit </a:t>
            </a:r>
            <a:r>
              <a:rPr lang="en-US" dirty="0" err="1" smtClean="0"/>
              <a:t>MainPage.xaml</a:t>
            </a:r>
            <a:r>
              <a:rPr lang="en-US" dirty="0" smtClean="0"/>
              <a:t> and </a:t>
            </a:r>
            <a:r>
              <a:rPr lang="en-US" dirty="0" err="1" smtClean="0"/>
              <a:t>DetailsPage.xaml</a:t>
            </a:r>
            <a:endParaRPr lang="en-US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Run</a:t>
            </a:r>
          </a:p>
          <a:p>
            <a:pPr marL="0" indent="0">
              <a:buNone/>
            </a:pP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/>
              <a:t/>
            </a:r>
            <a:br>
              <a:rPr lang="en-US" sz="1100" dirty="0" smtClean="0"/>
            </a:b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</p:spTree>
    <p:extLst>
      <p:ext uri="{BB962C8B-B14F-4D97-AF65-F5344CB8AC3E}">
        <p14:creationId xmlns:p14="http://schemas.microsoft.com/office/powerpoint/2010/main" val="241077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072" y="90617"/>
            <a:ext cx="9109030" cy="614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36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SHAREPOINT SATURDAY DENVER 2015 – January 2015 - DENVER, CO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596" y="82378"/>
            <a:ext cx="9141981" cy="616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32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002" y="74140"/>
            <a:ext cx="9183170" cy="6197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1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764" y="74141"/>
            <a:ext cx="9199646" cy="620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6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477" y="82380"/>
            <a:ext cx="9150219" cy="617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22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205" y="699706"/>
            <a:ext cx="6725589" cy="545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0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Access 2013/365 opens new scenarios for Access developers to extend their applications to: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SharePoint and Office 365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Public and authenticated web sites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Mobile device applications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Access/Office/SharePoint developers might consider acquiring basic Visual Studio / MVC skills (or partnering with someone having them) to offer these new scenarios to their customers.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Developers and their clients may benefit from “thinking outside of the box”.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The “classic” Access client forms application can still be at the center of this new web-based extensible set of applications.</a:t>
            </a:r>
            <a:r>
              <a:rPr lang="en-US" sz="1500" dirty="0" smtClean="0"/>
              <a:t/>
            </a:r>
            <a:br>
              <a:rPr lang="en-US" sz="1500" dirty="0" smtClean="0"/>
            </a:b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</p:spTree>
    <p:extLst>
      <p:ext uri="{BB962C8B-B14F-4D97-AF65-F5344CB8AC3E}">
        <p14:creationId xmlns:p14="http://schemas.microsoft.com/office/powerpoint/2010/main" val="397827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Please see the following web site for: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A list of resources for learning more about the applications covered in this talk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The sample </a:t>
            </a:r>
            <a:r>
              <a:rPr lang="en-US" dirty="0" err="1" smtClean="0"/>
              <a:t>Northwind</a:t>
            </a:r>
            <a:r>
              <a:rPr lang="en-US" dirty="0" smtClean="0"/>
              <a:t> Orders database used in these demos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A copy of this PowerPoint presentation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://www.dawsonbutte.com/accesstoazure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For additional questions or comments, please email me at: </a:t>
            </a:r>
            <a:r>
              <a:rPr lang="en-US" dirty="0" smtClean="0">
                <a:hlinkClick r:id="rId3"/>
              </a:rPr>
              <a:t>gcyoung@dawsonbutte.net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Thank you for attending!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</p:spTree>
    <p:extLst>
      <p:ext uri="{BB962C8B-B14F-4D97-AF65-F5344CB8AC3E}">
        <p14:creationId xmlns:p14="http://schemas.microsoft.com/office/powerpoint/2010/main" val="80392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</p:spTree>
    <p:extLst>
      <p:ext uri="{BB962C8B-B14F-4D97-AF65-F5344CB8AC3E}">
        <p14:creationId xmlns:p14="http://schemas.microsoft.com/office/powerpoint/2010/main" val="346099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Web App Pros and Cons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Pros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Standardized User Interface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One-click Deployment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SQL Server (Azure SQL Database) Backend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Authentication handled by SharePoint</a:t>
            </a: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Cons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Limited User Interface Options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No VBA (just macros)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Requires SharePoint or Office 365 for Business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No inherent Report functionality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59286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Extending into the Cloud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Azure SQL Database means that the data is now available from anywhere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UI can be </a:t>
            </a:r>
            <a:r>
              <a:rPr lang="en-US" i="1" dirty="0" smtClean="0"/>
              <a:t>anything</a:t>
            </a:r>
            <a:r>
              <a:rPr lang="en-US" dirty="0" smtClean="0"/>
              <a:t> that can access a SQL Server database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The application can live outside of SharePoint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SharePoint / Office 365 / Active Directory authentication can be used, if desired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12089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Extending </a:t>
            </a:r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SQL Server Management Studio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Excel Charts</a:t>
            </a: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Active Directory Authenticated ASP.NET MVC Application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Windows 8 Phone App (Web API)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12120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Management Studio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We can view our Web App data in Azure SQL Database in SSMS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If you haven’t already specified access From Any Location in your Web App: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Click FILE to open the “Back Stage”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Click the Manage button in the Connections section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Indicate From Any Location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Click the Manage button again and select View Connection Information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Copy that information somewhere handy (and secure, if production)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Open SSMS to a new connection and enter the credentials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Make sure to enter the database name on the </a:t>
            </a:r>
            <a:r>
              <a:rPr lang="en-US" smtClean="0"/>
              <a:t>Options tab</a:t>
            </a: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NOTE: Schema is managed in the Access designer, not in SSMS (unlike “normal” SQL Server)</a:t>
            </a:r>
          </a:p>
        </p:txBody>
      </p:sp>
    </p:spTree>
    <p:extLst>
      <p:ext uri="{BB962C8B-B14F-4D97-AF65-F5344CB8AC3E}">
        <p14:creationId xmlns:p14="http://schemas.microsoft.com/office/powerpoint/2010/main" val="262103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SHAREPOINT SATURDAY DENVER 2015 – January 2015 - DENVER, CO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072" y="86835"/>
            <a:ext cx="9233030" cy="620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87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item1.xml><?xml version="1.0" encoding="utf-8"?>
<athena xmlns="http://schemas.microsoft.com/edu/athena" version="0.1.1207.0">
  <timings duration="183992"/>
</athena>
</file>

<file path=customXml/item2.xml><?xml version="1.0" encoding="utf-8"?>
<athena xmlns="http://schemas.microsoft.com/edu/athena" version="0.1.1207.0">
  <media streamable="true"/>
</athena>
</file>

<file path=customXml/item3.xml><?xml version="1.0" encoding="utf-8"?>
<athena xmlns="http://schemas.microsoft.com/edu/athena" version="0.1.1207.0">
  <timings duration="183992"/>
</athena>
</file>

<file path=customXml/item4.xml><?xml version="1.0" encoding="utf-8"?>
<athena xmlns="http://schemas.microsoft.com/edu/athena" version="0.1.1207.0">
  <timings duration="183992"/>
</athena>
</file>

<file path=customXml/item5.xml><?xml version="1.0" encoding="utf-8"?>
<athena xmlns="http://schemas.microsoft.com/edu/athena" version="0.1.1207.0">
  <timings duration="183992"/>
</athena>
</file>

<file path=customXml/item6.xml><?xml version="1.0" encoding="utf-8"?>
<athena xmlns="http://schemas.microsoft.com/edu/athena" version="0.1.1207.0">
  <media streamable="true"/>
</athena>
</file>

<file path=customXml/item7.xml><?xml version="1.0" encoding="utf-8"?>
<athena xmlns="http://schemas.microsoft.com/edu/athena" version="0.1.1207.0"/>
</file>

<file path=customXml/itemProps1.xml><?xml version="1.0" encoding="utf-8"?>
<ds:datastoreItem xmlns:ds="http://schemas.openxmlformats.org/officeDocument/2006/customXml" ds:itemID="{EA5502F1-8794-40CB-A464-8F2E35E5E80B}">
  <ds:schemaRefs>
    <ds:schemaRef ds:uri="http://schemas.microsoft.com/edu/athena"/>
  </ds:schemaRefs>
</ds:datastoreItem>
</file>

<file path=customXml/itemProps2.xml><?xml version="1.0" encoding="utf-8"?>
<ds:datastoreItem xmlns:ds="http://schemas.openxmlformats.org/officeDocument/2006/customXml" ds:itemID="{DBC0C593-5E39-4572-9D70-364D400941DF}">
  <ds:schemaRefs>
    <ds:schemaRef ds:uri="http://schemas.microsoft.com/edu/athena"/>
  </ds:schemaRefs>
</ds:datastoreItem>
</file>

<file path=customXml/itemProps3.xml><?xml version="1.0" encoding="utf-8"?>
<ds:datastoreItem xmlns:ds="http://schemas.openxmlformats.org/officeDocument/2006/customXml" ds:itemID="{7278AA62-59C9-421B-ABFE-E0497E114990}">
  <ds:schemaRefs>
    <ds:schemaRef ds:uri="http://schemas.microsoft.com/edu/athena"/>
  </ds:schemaRefs>
</ds:datastoreItem>
</file>

<file path=customXml/itemProps4.xml><?xml version="1.0" encoding="utf-8"?>
<ds:datastoreItem xmlns:ds="http://schemas.openxmlformats.org/officeDocument/2006/customXml" ds:itemID="{627E9052-5499-4847-A0A8-B9B4789F2DAD}">
  <ds:schemaRefs>
    <ds:schemaRef ds:uri="http://schemas.microsoft.com/edu/athena"/>
  </ds:schemaRefs>
</ds:datastoreItem>
</file>

<file path=customXml/itemProps5.xml><?xml version="1.0" encoding="utf-8"?>
<ds:datastoreItem xmlns:ds="http://schemas.openxmlformats.org/officeDocument/2006/customXml" ds:itemID="{02753EE7-0E88-4BA7-9E70-607DAF78ABC1}">
  <ds:schemaRefs>
    <ds:schemaRef ds:uri="http://schemas.microsoft.com/edu/athena"/>
  </ds:schemaRefs>
</ds:datastoreItem>
</file>

<file path=customXml/itemProps6.xml><?xml version="1.0" encoding="utf-8"?>
<ds:datastoreItem xmlns:ds="http://schemas.openxmlformats.org/officeDocument/2006/customXml" ds:itemID="{D5C7A98D-6A11-48C2-9064-743A6407F721}">
  <ds:schemaRefs>
    <ds:schemaRef ds:uri="http://schemas.microsoft.com/edu/athena"/>
  </ds:schemaRefs>
</ds:datastoreItem>
</file>

<file path=customXml/itemProps7.xml><?xml version="1.0" encoding="utf-8"?>
<ds:datastoreItem xmlns:ds="http://schemas.openxmlformats.org/officeDocument/2006/customXml" ds:itemID="{6676C6CC-F725-43D4-A24C-524BC2D4B9FE}">
  <ds:schemaRefs>
    <ds:schemaRef ds:uri="http://schemas.microsoft.com/edu/athen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13749</TotalTime>
  <Words>1363</Words>
  <Application>Microsoft Office PowerPoint</Application>
  <PresentationFormat>Widescreen</PresentationFormat>
  <Paragraphs>175</Paragraphs>
  <Slides>49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Calibri</vt:lpstr>
      <vt:lpstr>Calibri Light</vt:lpstr>
      <vt:lpstr>Wingdings</vt:lpstr>
      <vt:lpstr>Retrospect</vt:lpstr>
      <vt:lpstr>Access to Azure </vt:lpstr>
      <vt:lpstr>Access Web Apps</vt:lpstr>
      <vt:lpstr>PowerPoint Presentation</vt:lpstr>
      <vt:lpstr>PowerPoint Presentation</vt:lpstr>
      <vt:lpstr>Access Web App Pros and Cons</vt:lpstr>
      <vt:lpstr>Extending into the Cloud</vt:lpstr>
      <vt:lpstr>Extending Examples</vt:lpstr>
      <vt:lpstr>SQL Server Management Studio</vt:lpstr>
      <vt:lpstr>PowerPoint Presentation</vt:lpstr>
      <vt:lpstr>Excel Reports</vt:lpstr>
      <vt:lpstr>PowerPoint Presentation</vt:lpstr>
      <vt:lpstr>Extending Access using Visual Studio</vt:lpstr>
      <vt:lpstr>Quick Aside: What is MVC?</vt:lpstr>
      <vt:lpstr>Active-Directory Authenticated  MVC Application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Windows Phone 8 App</vt:lpstr>
      <vt:lpstr>Windows Phone 8 App Backend: ASP.NET Web API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Windows Phone 8 App Frontend: Databound App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  <vt:lpstr>Resources</vt:lpstr>
      <vt:lpstr>Q&amp;A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 to Azure</dc:title>
  <dc:creator>George Young</dc:creator>
  <cp:lastModifiedBy>George Young</cp:lastModifiedBy>
  <cp:revision>194</cp:revision>
  <dcterms:created xsi:type="dcterms:W3CDTF">2014-05-20T05:01:31Z</dcterms:created>
  <dcterms:modified xsi:type="dcterms:W3CDTF">2017-01-07T23:43:09Z</dcterms:modified>
</cp:coreProperties>
</file>